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9" r:id="rId9"/>
    <p:sldId id="275" r:id="rId10"/>
    <p:sldId id="263" r:id="rId11"/>
    <p:sldId id="276" r:id="rId12"/>
    <p:sldId id="280" r:id="rId13"/>
    <p:sldId id="261" r:id="rId14"/>
    <p:sldId id="265" r:id="rId15"/>
    <p:sldId id="271" r:id="rId16"/>
    <p:sldId id="277" r:id="rId17"/>
    <p:sldId id="272" r:id="rId18"/>
    <p:sldId id="279" r:id="rId19"/>
    <p:sldId id="266" r:id="rId20"/>
    <p:sldId id="273" r:id="rId21"/>
    <p:sldId id="281" r:id="rId22"/>
    <p:sldId id="283" r:id="rId23"/>
    <p:sldId id="274" r:id="rId24"/>
    <p:sldId id="267" r:id="rId25"/>
    <p:sldId id="282" r:id="rId26"/>
    <p:sldId id="278" r:id="rId27"/>
    <p:sldId id="270" r:id="rId28"/>
    <p:sldId id="285" r:id="rId29"/>
    <p:sldId id="286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2" clrIdx="0">
    <p:extLst>
      <p:ext uri="{19B8F6BF-5375-455C-9EA6-DF929625EA0E}">
        <p15:presenceInfo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55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7T02:30:13.511" idx="1">
    <p:pos x="5085" y="1420"/>
    <p:text>посмотреть пример с wɵλ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7T02:35:58.061" idx="2">
    <p:pos x="4980" y="2923"/>
    <p:text>уточнить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73904-0CFB-4860-894A-2D0EE17C1B04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E1B27-7474-460D-A3E4-F9DA9C7E3D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8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Вопрос.</a:t>
            </a:r>
            <a:r>
              <a:rPr lang="ru-RU" baseline="0" dirty="0" smtClean="0"/>
              <a:t> Он риторический. И </a:t>
            </a:r>
            <a:r>
              <a:rPr lang="ru-RU" baseline="0" dirty="0" err="1" smtClean="0"/>
              <a:t>нефинитный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E1B27-7474-460D-A3E4-F9DA9C7E3DF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621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Вопрос.</a:t>
            </a:r>
            <a:r>
              <a:rPr lang="ru-RU" baseline="0" dirty="0" smtClean="0"/>
              <a:t> Он риторический. И </a:t>
            </a:r>
            <a:r>
              <a:rPr lang="ru-RU" baseline="0" dirty="0" err="1" smtClean="0"/>
              <a:t>нефинитный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E1B27-7474-460D-A3E4-F9DA9C7E3D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2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3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61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25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76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61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1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51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07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85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2146-A2CC-4392-9F8B-DCD422A5E0F5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22B0-CF8A-4687-81B8-236AC8E4C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4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Нефинитные</a:t>
            </a:r>
            <a:r>
              <a:rPr lang="ru-RU" b="1" dirty="0"/>
              <a:t> риторические вопросы в системе </a:t>
            </a:r>
            <a:r>
              <a:rPr lang="ru-RU" b="1" dirty="0" err="1"/>
              <a:t>нефинитных</a:t>
            </a:r>
            <a:r>
              <a:rPr lang="ru-RU" b="1" dirty="0"/>
              <a:t> форм </a:t>
            </a:r>
            <a:r>
              <a:rPr lang="ru-RU" b="1" dirty="0" err="1"/>
              <a:t>казымского</a:t>
            </a:r>
            <a:r>
              <a:rPr lang="ru-RU" b="1" dirty="0"/>
              <a:t> диалекта хантыйского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В.А. Поцелуев (НИУ ВШЭ, Москва</a:t>
            </a:r>
            <a:r>
              <a:rPr lang="ru-RU" dirty="0" smtClean="0"/>
              <a:t>)</a:t>
            </a:r>
            <a:endParaRPr lang="en-GB" dirty="0"/>
          </a:p>
          <a:p>
            <a:r>
              <a:rPr lang="ru-RU" dirty="0" smtClean="0"/>
              <a:t>стажер-исследователь НУЛ по формальным моделям в лингвистике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88291" y="5269345"/>
            <a:ext cx="102154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данной научной работе использованы результаты проекта «Языки народов России: </a:t>
            </a:r>
            <a:r>
              <a:rPr lang="ru-RU" dirty="0" err="1"/>
              <a:t>морфосинтаксис</a:t>
            </a:r>
            <a:r>
              <a:rPr lang="ru-RU" dirty="0"/>
              <a:t> во взаимодействии с другими модулями языка», выполненного в рамках Программы фундаментальных исследований НИУ ВШЭ в 2022 году.</a:t>
            </a:r>
          </a:p>
        </p:txBody>
      </p:sp>
    </p:spTree>
    <p:extLst>
      <p:ext uri="{BB962C8B-B14F-4D97-AF65-F5344CB8AC3E}">
        <p14:creationId xmlns:p14="http://schemas.microsoft.com/office/powerpoint/2010/main" val="305158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Русалочные</a:t>
            </a:r>
            <a:r>
              <a:rPr lang="ru-RU" dirty="0" smtClean="0"/>
              <a:t> конструкции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определению </a:t>
            </a:r>
            <a:r>
              <a:rPr lang="en-GB" dirty="0" smtClean="0"/>
              <a:t>[</a:t>
            </a:r>
            <a:r>
              <a:rPr lang="en-GB" dirty="0" err="1" smtClean="0"/>
              <a:t>Tsunoda</a:t>
            </a:r>
            <a:r>
              <a:rPr lang="en-GB" dirty="0" smtClean="0"/>
              <a:t> 2020] </a:t>
            </a:r>
            <a:r>
              <a:rPr lang="ru-RU" dirty="0" err="1" smtClean="0"/>
              <a:t>русалочная</a:t>
            </a:r>
            <a:r>
              <a:rPr lang="ru-RU" dirty="0" smtClean="0"/>
              <a:t> конструкция это конструкция вида:</a:t>
            </a:r>
            <a:endParaRPr lang="ru-RU" dirty="0"/>
          </a:p>
          <a:p>
            <a:pPr marL="0" lvl="0" indent="0">
              <a:buNone/>
            </a:pPr>
            <a:r>
              <a:rPr lang="ru-RU" i="1" dirty="0" smtClean="0"/>
              <a:t>	[</a:t>
            </a:r>
            <a:r>
              <a:rPr lang="ru-RU" i="1" dirty="0" err="1"/>
              <a:t>Clause</a:t>
            </a:r>
            <a:r>
              <a:rPr lang="ru-RU" i="1" dirty="0"/>
              <a:t>] </a:t>
            </a:r>
            <a:r>
              <a:rPr lang="ru-RU" i="1" dirty="0" err="1"/>
              <a:t>Noun</a:t>
            </a:r>
            <a:r>
              <a:rPr lang="ru-RU" i="1" dirty="0"/>
              <a:t> </a:t>
            </a:r>
            <a:r>
              <a:rPr lang="ru-RU" i="1" dirty="0" err="1"/>
              <a:t>Copula</a:t>
            </a:r>
            <a:r>
              <a:rPr lang="ru-RU" i="1" dirty="0" smtClean="0"/>
              <a:t>.</a:t>
            </a:r>
          </a:p>
          <a:p>
            <a:pPr marL="0" lvl="0" indent="0">
              <a:buNone/>
            </a:pPr>
            <a:r>
              <a:rPr lang="ru-RU" i="1" dirty="0"/>
              <a:t>	</a:t>
            </a:r>
          </a:p>
          <a:p>
            <a:pPr marL="0" lvl="0" indent="0">
              <a:buNone/>
            </a:pPr>
            <a:r>
              <a:rPr lang="ru-RU" i="1" dirty="0" smtClean="0"/>
              <a:t>	</a:t>
            </a:r>
            <a:r>
              <a:rPr lang="en-US" i="1" dirty="0" smtClean="0"/>
              <a:t>[</a:t>
            </a:r>
            <a:r>
              <a:rPr lang="en-US" i="1" dirty="0" err="1"/>
              <a:t>Asita</a:t>
            </a:r>
            <a:r>
              <a:rPr lang="en-US" i="1" dirty="0"/>
              <a:t>	</a:t>
            </a:r>
            <a:r>
              <a:rPr lang="en-US" i="1" dirty="0" err="1"/>
              <a:t>Hanako</a:t>
            </a:r>
            <a:r>
              <a:rPr lang="en-US" i="1" dirty="0"/>
              <a:t>=</a:t>
            </a:r>
            <a:r>
              <a:rPr lang="en-US" i="1" dirty="0" err="1"/>
              <a:t>ga</a:t>
            </a:r>
            <a:r>
              <a:rPr lang="en-US" i="1" dirty="0"/>
              <a:t>	Nagoya=</a:t>
            </a:r>
            <a:r>
              <a:rPr lang="en-US" i="1" dirty="0" err="1"/>
              <a:t>ni</a:t>
            </a:r>
            <a:r>
              <a:rPr lang="en-US" i="1" dirty="0"/>
              <a:t>	</a:t>
            </a:r>
            <a:r>
              <a:rPr lang="en-US" b="1" i="1" dirty="0" err="1"/>
              <a:t>ik</a:t>
            </a:r>
            <a:r>
              <a:rPr lang="en-US" b="1" i="1" dirty="0"/>
              <a:t>-u]	</a:t>
            </a:r>
            <a:r>
              <a:rPr lang="en-US" b="1" i="1" dirty="0" err="1"/>
              <a:t>yotee</a:t>
            </a:r>
            <a:r>
              <a:rPr lang="en-US" b="1" i="1" dirty="0"/>
              <a:t>=da</a:t>
            </a:r>
            <a:r>
              <a:rPr lang="en-US" i="1" dirty="0"/>
              <a:t>.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завтра</a:t>
            </a:r>
            <a:r>
              <a:rPr lang="en-US" dirty="0"/>
              <a:t>	</a:t>
            </a:r>
            <a:r>
              <a:rPr lang="ru-RU" dirty="0" err="1"/>
              <a:t>Ханако</a:t>
            </a:r>
            <a:r>
              <a:rPr lang="en-US" dirty="0"/>
              <a:t>=</a:t>
            </a:r>
            <a:r>
              <a:rPr lang="en-US" cap="small" dirty="0"/>
              <a:t>nom</a:t>
            </a:r>
            <a:r>
              <a:rPr lang="en-US" dirty="0"/>
              <a:t>	</a:t>
            </a:r>
            <a:r>
              <a:rPr lang="ru-RU" dirty="0" err="1"/>
              <a:t>Нагоя</a:t>
            </a:r>
            <a:r>
              <a:rPr lang="en-US" dirty="0"/>
              <a:t>=</a:t>
            </a:r>
            <a:r>
              <a:rPr lang="en-US" cap="small" dirty="0" err="1"/>
              <a:t>dat</a:t>
            </a:r>
            <a:r>
              <a:rPr lang="en-US" cap="small" dirty="0"/>
              <a:t>/</a:t>
            </a:r>
            <a:r>
              <a:rPr lang="en-US" cap="small" dirty="0" err="1"/>
              <a:t>loc</a:t>
            </a:r>
            <a:r>
              <a:rPr lang="en-US" dirty="0"/>
              <a:t>	</a:t>
            </a:r>
            <a:r>
              <a:rPr lang="ru-RU" dirty="0"/>
              <a:t>идти</a:t>
            </a:r>
            <a:r>
              <a:rPr lang="en-US" dirty="0"/>
              <a:t>-</a:t>
            </a:r>
            <a:r>
              <a:rPr lang="en-US" cap="small" dirty="0" err="1"/>
              <a:t>npst</a:t>
            </a:r>
            <a:r>
              <a:rPr lang="en-US" dirty="0"/>
              <a:t>	</a:t>
            </a:r>
            <a:r>
              <a:rPr lang="ru-RU" dirty="0"/>
              <a:t>план</a:t>
            </a:r>
            <a:r>
              <a:rPr lang="en-US" dirty="0"/>
              <a:t>=</a:t>
            </a:r>
            <a:r>
              <a:rPr lang="en-US" cap="small" dirty="0" err="1"/>
              <a:t>cop.npst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 err="1"/>
              <a:t>Ханако</a:t>
            </a:r>
            <a:r>
              <a:rPr lang="ru-RU" dirty="0"/>
              <a:t> планирует поехать в Нагою завтра.’ [</a:t>
            </a:r>
            <a:r>
              <a:rPr lang="en-US" dirty="0" err="1"/>
              <a:t>Tsunoda</a:t>
            </a:r>
            <a:r>
              <a:rPr lang="en-US" dirty="0"/>
              <a:t> </a:t>
            </a:r>
            <a:r>
              <a:rPr lang="ru-RU" dirty="0"/>
              <a:t>2020: 2]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7017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хантыйском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ru-RU" i="1" dirty="0" smtClean="0"/>
          </a:p>
          <a:p>
            <a:pPr marL="0" lvl="0" indent="0">
              <a:buNone/>
            </a:pPr>
            <a:r>
              <a:rPr lang="ru-RU" dirty="0" smtClean="0"/>
              <a:t>Термин был также недавно введён для хантыйского А. Шикуновой</a:t>
            </a:r>
            <a:endParaRPr lang="ru-RU" dirty="0"/>
          </a:p>
          <a:p>
            <a:pPr marL="0" lvl="0" indent="0">
              <a:buNone/>
            </a:pPr>
            <a:endParaRPr lang="ru-RU" i="1" dirty="0" smtClean="0"/>
          </a:p>
          <a:p>
            <a:pPr marL="0" lvl="0" indent="0">
              <a:buNone/>
            </a:pPr>
            <a:r>
              <a:rPr lang="en-US" i="1" dirty="0" smtClean="0"/>
              <a:t>ma</a:t>
            </a:r>
            <a:r>
              <a:rPr lang="en-US" i="1" dirty="0"/>
              <a:t>	</a:t>
            </a:r>
            <a:r>
              <a:rPr lang="en-US" i="1" dirty="0" err="1" smtClean="0"/>
              <a:t>ari-ti</a:t>
            </a:r>
            <a:r>
              <a:rPr lang="ru-RU" i="1" dirty="0" smtClean="0"/>
              <a:t>		</a:t>
            </a:r>
            <a:r>
              <a:rPr lang="en-US" i="1" dirty="0"/>
              <a:t>	</a:t>
            </a:r>
            <a:r>
              <a:rPr lang="en-US" i="1" dirty="0" err="1"/>
              <a:t>śir-ɛm</a:t>
            </a:r>
            <a:r>
              <a:rPr lang="en-US" i="1" dirty="0"/>
              <a:t>	</a:t>
            </a:r>
            <a:r>
              <a:rPr lang="ru-RU" i="1" dirty="0" smtClean="0"/>
              <a:t>		</a:t>
            </a:r>
            <a:r>
              <a:rPr lang="en-US" i="1" dirty="0"/>
              <a:t>	</a:t>
            </a:r>
            <a:r>
              <a:rPr lang="en-US" i="1" dirty="0" err="1"/>
              <a:t>wɵλ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я</a:t>
            </a:r>
            <a:r>
              <a:rPr lang="en-US" dirty="0"/>
              <a:t>	</a:t>
            </a:r>
            <a:r>
              <a:rPr lang="ru-RU" dirty="0"/>
              <a:t>петь</a:t>
            </a:r>
            <a:r>
              <a:rPr lang="en-US" dirty="0"/>
              <a:t>-</a:t>
            </a:r>
            <a:r>
              <a:rPr lang="en-US" cap="small" dirty="0" err="1"/>
              <a:t>nfin.npst</a:t>
            </a:r>
            <a:r>
              <a:rPr lang="en-US" dirty="0"/>
              <a:t>	</a:t>
            </a:r>
            <a:r>
              <a:rPr lang="ru-RU" dirty="0"/>
              <a:t>возможность</a:t>
            </a:r>
            <a:r>
              <a:rPr lang="en-US" dirty="0"/>
              <a:t>-</a:t>
            </a:r>
            <a:r>
              <a:rPr lang="en-US" cap="small" dirty="0"/>
              <a:t>poss.1sg</a:t>
            </a:r>
            <a:r>
              <a:rPr lang="en-US" dirty="0"/>
              <a:t>	</a:t>
            </a:r>
            <a:r>
              <a:rPr lang="ru-RU" dirty="0"/>
              <a:t>быть</a:t>
            </a:r>
            <a:r>
              <a:rPr lang="en-US" dirty="0"/>
              <a:t>.</a:t>
            </a:r>
            <a:r>
              <a:rPr lang="en-US" cap="small" dirty="0" err="1"/>
              <a:t>npst</a:t>
            </a:r>
            <a:r>
              <a:rPr lang="en-US" cap="small" dirty="0"/>
              <a:t>[3sg]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‘</a:t>
            </a:r>
            <a:r>
              <a:rPr lang="ru-RU" dirty="0"/>
              <a:t>Я могу петь (</a:t>
            </a:r>
            <a:r>
              <a:rPr lang="en-US" dirty="0"/>
              <a:t>lit</a:t>
            </a:r>
            <a:r>
              <a:rPr lang="ru-RU" dirty="0"/>
              <a:t>. У меня есть возможность петь)’. [</a:t>
            </a:r>
            <a:r>
              <a:rPr lang="en-US" dirty="0" err="1"/>
              <a:t>Shikunova</a:t>
            </a:r>
            <a:r>
              <a:rPr lang="ru-RU" dirty="0"/>
              <a:t> 2022]</a:t>
            </a:r>
          </a:p>
        </p:txBody>
      </p:sp>
    </p:spTree>
    <p:extLst>
      <p:ext uri="{BB962C8B-B14F-4D97-AF65-F5344CB8AC3E}">
        <p14:creationId xmlns:p14="http://schemas.microsoft.com/office/powerpoint/2010/main" val="275332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НРВ; </a:t>
            </a:r>
            <a:r>
              <a:rPr lang="ru-RU" dirty="0" smtClean="0"/>
              <a:t>сверх</a:t>
            </a:r>
            <a:r>
              <a:rPr lang="ru-RU" dirty="0" smtClean="0"/>
              <a:t>краткий </a:t>
            </a:r>
            <a:r>
              <a:rPr lang="ru-RU" dirty="0" smtClean="0"/>
              <a:t>обзор </a:t>
            </a:r>
            <a:r>
              <a:rPr lang="ru-RU" dirty="0" err="1" smtClean="0"/>
              <a:t>морфосинтаксиса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i="1" dirty="0" smtClean="0"/>
              <a:t>	(</a:t>
            </a:r>
            <a:r>
              <a:rPr lang="en-US" i="1" dirty="0" err="1"/>
              <a:t>wa</a:t>
            </a:r>
            <a:r>
              <a:rPr lang="ru-RU" i="1" dirty="0"/>
              <a:t>ś</a:t>
            </a:r>
            <a:r>
              <a:rPr lang="en-US" i="1" dirty="0"/>
              <a:t>a</a:t>
            </a:r>
            <a:r>
              <a:rPr lang="ru-RU" i="1" dirty="0"/>
              <a:t>-</a:t>
            </a:r>
            <a:r>
              <a:rPr lang="en-US" i="1" dirty="0" err="1"/>
              <a:t>jen</a:t>
            </a:r>
            <a:r>
              <a:rPr lang="ru-RU" i="1" dirty="0"/>
              <a:t>)	</a:t>
            </a:r>
            <a:r>
              <a:rPr lang="en-US" i="1" dirty="0" err="1"/>
              <a:t>χuλta</a:t>
            </a:r>
            <a:r>
              <a:rPr lang="ru-RU" i="1" dirty="0"/>
              <a:t>	</a:t>
            </a:r>
            <a:r>
              <a:rPr lang="en-US" i="1" dirty="0"/>
              <a:t>m</a:t>
            </a:r>
            <a:r>
              <a:rPr lang="ru-RU" i="1" dirty="0"/>
              <a:t>ă</a:t>
            </a:r>
            <a:r>
              <a:rPr lang="en-US" i="1" dirty="0"/>
              <a:t>n</a:t>
            </a:r>
            <a:r>
              <a:rPr lang="ru-RU" i="1" dirty="0"/>
              <a:t>-</a:t>
            </a:r>
            <a:r>
              <a:rPr lang="en-US" i="1" dirty="0"/>
              <a:t>t</a:t>
            </a:r>
            <a:r>
              <a:rPr lang="ru-RU" i="1" dirty="0"/>
              <a:t>-</a:t>
            </a:r>
            <a:r>
              <a:rPr lang="en-US" i="1" dirty="0" err="1"/>
              <a:t>aλ</a:t>
            </a:r>
            <a:r>
              <a:rPr lang="ru-RU" i="1" dirty="0"/>
              <a:t>		</a:t>
            </a:r>
            <a:r>
              <a:rPr lang="en-US" b="1" i="1" dirty="0"/>
              <a:t>w</a:t>
            </a:r>
            <a:r>
              <a:rPr lang="ru-RU" b="1" i="1" dirty="0"/>
              <a:t>ɵ-</a:t>
            </a:r>
            <a:r>
              <a:rPr lang="en-US" b="1" i="1" dirty="0"/>
              <a:t>s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куда	идти-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Куда Васе было деться?’</a:t>
            </a:r>
          </a:p>
          <a:p>
            <a:pPr marL="0" lvl="0" indent="0">
              <a:buNone/>
            </a:pPr>
            <a:r>
              <a:rPr lang="ru-RU" i="1" dirty="0" smtClean="0"/>
              <a:t>	*</a:t>
            </a:r>
            <a:r>
              <a:rPr lang="ru-RU" i="1" dirty="0" err="1"/>
              <a:t>was'a-jen</a:t>
            </a:r>
            <a:r>
              <a:rPr lang="ru-RU" i="1" dirty="0"/>
              <a:t>	</a:t>
            </a:r>
            <a:r>
              <a:rPr lang="ru-RU" i="1" dirty="0" err="1"/>
              <a:t>χuλta</a:t>
            </a:r>
            <a:r>
              <a:rPr lang="ru-RU" i="1" dirty="0"/>
              <a:t>	</a:t>
            </a:r>
            <a:r>
              <a:rPr lang="ru-RU" b="1" i="1" dirty="0" err="1"/>
              <a:t>măn</a:t>
            </a:r>
            <a:r>
              <a:rPr lang="ru-RU" b="1" i="1" dirty="0"/>
              <a:t>-m-</a:t>
            </a:r>
            <a:r>
              <a:rPr lang="ru-RU" b="1" i="1" dirty="0" err="1"/>
              <a:t>aλ</a:t>
            </a:r>
            <a:r>
              <a:rPr lang="ru-RU" i="1" dirty="0"/>
              <a:t>		</a:t>
            </a:r>
            <a:r>
              <a:rPr lang="ru-RU" i="1" dirty="0" err="1"/>
              <a:t>wɵ</a:t>
            </a:r>
            <a:r>
              <a:rPr lang="ru-RU" i="1" dirty="0"/>
              <a:t>-λ?</a:t>
            </a:r>
          </a:p>
          <a:p>
            <a:pPr marL="0" indent="0">
              <a:buNone/>
            </a:pPr>
            <a:r>
              <a:rPr lang="ru-RU" dirty="0" smtClean="0"/>
              <a:t>	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куда	идти-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npst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Ожид</a:t>
            </a:r>
            <a:r>
              <a:rPr lang="ru-RU" dirty="0"/>
              <a:t>. знач.: ‘Куда Васе было деться?’</a:t>
            </a:r>
          </a:p>
        </p:txBody>
      </p:sp>
    </p:spTree>
    <p:extLst>
      <p:ext uri="{BB962C8B-B14F-4D97-AF65-F5344CB8AC3E}">
        <p14:creationId xmlns:p14="http://schemas.microsoft.com/office/powerpoint/2010/main" val="2393063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чём проблема?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первый взгляд </a:t>
            </a:r>
            <a:r>
              <a:rPr lang="ru-RU" dirty="0" err="1" smtClean="0"/>
              <a:t>нефинитная</a:t>
            </a:r>
            <a:r>
              <a:rPr lang="ru-RU" dirty="0" smtClean="0"/>
              <a:t> форма в НРВ очень похожа на герундий; тот же паттерн </a:t>
            </a:r>
            <a:r>
              <a:rPr lang="en-GB" dirty="0" smtClean="0"/>
              <a:t>V-</a:t>
            </a:r>
            <a:r>
              <a:rPr lang="en-GB" dirty="0" err="1" smtClean="0"/>
              <a:t>nfin</a:t>
            </a:r>
            <a:r>
              <a:rPr lang="en-GB" dirty="0" smtClean="0"/>
              <a:t>-</a:t>
            </a:r>
            <a:r>
              <a:rPr lang="en-GB" dirty="0" err="1" smtClean="0"/>
              <a:t>poss</a:t>
            </a:r>
            <a:endParaRPr lang="en-GB" dirty="0" smtClean="0"/>
          </a:p>
          <a:p>
            <a:endParaRPr lang="en-GB" dirty="0"/>
          </a:p>
          <a:p>
            <a:r>
              <a:rPr lang="ru-RU" dirty="0" smtClean="0"/>
              <a:t>Эти же элементы присутствуют так или иначе и в </a:t>
            </a:r>
            <a:r>
              <a:rPr lang="ru-RU" dirty="0" err="1" smtClean="0"/>
              <a:t>русалочных</a:t>
            </a:r>
            <a:r>
              <a:rPr lang="ru-RU" dirty="0" smtClean="0"/>
              <a:t> конструкциях</a:t>
            </a:r>
          </a:p>
          <a:p>
            <a:pPr marL="0" indent="0">
              <a:buNone/>
            </a:pPr>
            <a:r>
              <a:rPr lang="ru-RU" dirty="0" smtClean="0"/>
              <a:t>	+у них есть </a:t>
            </a:r>
            <a:r>
              <a:rPr lang="ru-RU" dirty="0" err="1" smtClean="0"/>
              <a:t>копула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92908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2766218"/>
            <a:ext cx="9213273" cy="1325563"/>
          </a:xfrm>
        </p:spPr>
        <p:txBody>
          <a:bodyPr/>
          <a:lstStyle/>
          <a:p>
            <a:r>
              <a:rPr lang="ru-RU" dirty="0" smtClean="0"/>
              <a:t>Давайте сравним эти конструкции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477980" y="6333980"/>
            <a:ext cx="2773219" cy="21460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358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Внешний синтаксис </a:t>
            </a:r>
            <a:r>
              <a:rPr lang="ru-RU" dirty="0" err="1" smtClean="0"/>
              <a:t>нефинитной</a:t>
            </a:r>
            <a:r>
              <a:rPr lang="ru-RU" dirty="0" smtClean="0"/>
              <a:t> 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Связка</a:t>
            </a:r>
            <a:endParaRPr lang="ru-RU" dirty="0"/>
          </a:p>
          <a:p>
            <a:pPr marL="0" lvl="0" indent="0">
              <a:buNone/>
            </a:pPr>
            <a:r>
              <a:rPr lang="ru-RU" i="1" dirty="0" smtClean="0"/>
              <a:t>а.</a:t>
            </a:r>
            <a:r>
              <a:rPr lang="ru-RU" i="1" dirty="0" smtClean="0"/>
              <a:t>	#</a:t>
            </a:r>
            <a:r>
              <a:rPr lang="en-US" i="1" dirty="0"/>
              <a:t>was</a:t>
            </a:r>
            <a:r>
              <a:rPr lang="ru-RU" i="1" dirty="0"/>
              <a:t>’</a:t>
            </a:r>
            <a:r>
              <a:rPr lang="en-US" i="1" dirty="0"/>
              <a:t>a</a:t>
            </a:r>
            <a:r>
              <a:rPr lang="ru-RU" i="1" dirty="0"/>
              <a:t>-</a:t>
            </a:r>
            <a:r>
              <a:rPr lang="en-US" i="1" dirty="0" err="1"/>
              <a:t>jen</a:t>
            </a:r>
            <a:r>
              <a:rPr lang="ru-RU" i="1" dirty="0"/>
              <a:t>	</a:t>
            </a:r>
            <a:r>
              <a:rPr lang="en-US" i="1" dirty="0" err="1"/>
              <a:t>muj</a:t>
            </a:r>
            <a:r>
              <a:rPr lang="ru-RU" i="1" dirty="0"/>
              <a:t>	</a:t>
            </a:r>
            <a:r>
              <a:rPr lang="en-US" i="1" dirty="0"/>
              <a:t>w</a:t>
            </a:r>
            <a:r>
              <a:rPr lang="ru-RU" i="1" dirty="0"/>
              <a:t>ɛ</a:t>
            </a:r>
            <a:r>
              <a:rPr lang="en-US" i="1" dirty="0"/>
              <a:t>r</a:t>
            </a:r>
            <a:r>
              <a:rPr lang="ru-RU" i="1" dirty="0"/>
              <a:t>-</a:t>
            </a:r>
            <a:r>
              <a:rPr lang="en-US" i="1" dirty="0"/>
              <a:t>t</a:t>
            </a:r>
            <a:r>
              <a:rPr lang="ru-RU" i="1" dirty="0"/>
              <a:t>-</a:t>
            </a:r>
            <a:r>
              <a:rPr lang="en-US" i="1" dirty="0" err="1"/>
              <a:t>aλ</a:t>
            </a:r>
            <a:r>
              <a:rPr lang="ru-RU" i="1" dirty="0"/>
              <a:t>?</a:t>
            </a:r>
          </a:p>
          <a:p>
            <a:pPr marL="0" indent="0">
              <a:buNone/>
            </a:pPr>
            <a:r>
              <a:rPr lang="ru-RU" dirty="0" smtClean="0"/>
              <a:t>	В</a:t>
            </a:r>
            <a:r>
              <a:rPr lang="en-US" dirty="0"/>
              <a:t>.-</a:t>
            </a:r>
            <a:r>
              <a:rPr lang="en-US" cap="small" dirty="0"/>
              <a:t>poss.2sg</a:t>
            </a:r>
            <a:r>
              <a:rPr lang="en-US" dirty="0"/>
              <a:t>	</a:t>
            </a:r>
            <a:r>
              <a:rPr lang="ru-RU" dirty="0"/>
              <a:t>что</a:t>
            </a:r>
            <a:r>
              <a:rPr lang="en-US" dirty="0"/>
              <a:t>	</a:t>
            </a:r>
            <a:r>
              <a:rPr lang="ru-RU" dirty="0"/>
              <a:t>делать</a:t>
            </a:r>
            <a:r>
              <a:rPr lang="en-US" dirty="0"/>
              <a:t>-</a:t>
            </a:r>
            <a:r>
              <a:rPr lang="en-US" cap="small" dirty="0"/>
              <a:t>nfin.npst-poss.3sg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Ожид</a:t>
            </a:r>
            <a:r>
              <a:rPr lang="ru-RU" dirty="0"/>
              <a:t>. знач.: ‘Что Васе делать? ’</a:t>
            </a:r>
          </a:p>
          <a:p>
            <a:pPr marL="0" lvl="0" indent="0">
              <a:buNone/>
            </a:pPr>
            <a:r>
              <a:rPr lang="ru-RU" i="1" dirty="0" smtClean="0"/>
              <a:t>б.</a:t>
            </a:r>
            <a:r>
              <a:rPr lang="ru-RU" i="1" dirty="0" smtClean="0"/>
              <a:t>	</a:t>
            </a:r>
            <a:r>
              <a:rPr lang="ru-RU" i="1" dirty="0" err="1" smtClean="0"/>
              <a:t>was'a-jen</a:t>
            </a:r>
            <a:r>
              <a:rPr lang="ru-RU" i="1" dirty="0"/>
              <a:t>	</a:t>
            </a:r>
            <a:r>
              <a:rPr lang="ru-RU" i="1" dirty="0" err="1"/>
              <a:t>χʉλ</a:t>
            </a:r>
            <a:r>
              <a:rPr lang="ru-RU" i="1" dirty="0"/>
              <a:t>	</a:t>
            </a:r>
            <a:r>
              <a:rPr lang="ru-RU" i="1" dirty="0" err="1"/>
              <a:t>wɛr-ti</a:t>
            </a:r>
            <a:r>
              <a:rPr lang="ru-RU" i="1" dirty="0"/>
              <a:t>	</a:t>
            </a:r>
            <a:r>
              <a:rPr lang="ru-RU" i="1" dirty="0" err="1"/>
              <a:t>piś-əλ</a:t>
            </a:r>
            <a:r>
              <a:rPr lang="ru-RU" i="1" dirty="0"/>
              <a:t>	*(</a:t>
            </a:r>
            <a:r>
              <a:rPr lang="en-US" i="1" dirty="0"/>
              <a:t>w</a:t>
            </a:r>
            <a:r>
              <a:rPr lang="ru-RU" i="1" dirty="0"/>
              <a:t>ɵ</a:t>
            </a:r>
            <a:r>
              <a:rPr lang="en-US" i="1" dirty="0"/>
              <a:t>λ</a:t>
            </a:r>
            <a:r>
              <a:rPr lang="ru-RU" i="1" dirty="0"/>
              <a:t>)</a:t>
            </a:r>
          </a:p>
          <a:p>
            <a:pPr marL="0" indent="0">
              <a:buNone/>
            </a:pPr>
            <a:r>
              <a:rPr lang="ru-RU" dirty="0" smtClean="0"/>
              <a:t>	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рыба	делать-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	</a:t>
            </a:r>
            <a:r>
              <a:rPr lang="ru-RU" dirty="0" err="1"/>
              <a:t>возм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.3</a:t>
            </a:r>
            <a:r>
              <a:rPr lang="en-US" cap="small" dirty="0"/>
              <a:t>sg</a:t>
            </a:r>
            <a:r>
              <a:rPr lang="ru-RU" cap="small" dirty="0"/>
              <a:t>	</a:t>
            </a:r>
            <a:r>
              <a:rPr lang="ru-RU" dirty="0"/>
              <a:t>быть.</a:t>
            </a:r>
            <a:r>
              <a:rPr lang="en-US" cap="small" dirty="0" err="1"/>
              <a:t>npst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Вася может разделывать рыбу’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6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Внешний синтаксис </a:t>
            </a:r>
            <a:r>
              <a:rPr lang="ru-RU" dirty="0" err="1" smtClean="0"/>
              <a:t>нефинитной</a:t>
            </a:r>
            <a:r>
              <a:rPr lang="ru-RU" dirty="0" smtClean="0"/>
              <a:t> 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i="1" dirty="0" smtClean="0"/>
              <a:t>а.</a:t>
            </a:r>
            <a:r>
              <a:rPr lang="ru-RU" i="1" dirty="0" smtClean="0"/>
              <a:t>	</a:t>
            </a:r>
            <a:r>
              <a:rPr lang="ru-RU" i="1" dirty="0" err="1" smtClean="0"/>
              <a:t>aśɛm</a:t>
            </a:r>
            <a:r>
              <a:rPr lang="ru-RU" i="1" dirty="0"/>
              <a:t>	</a:t>
            </a:r>
            <a:r>
              <a:rPr lang="ru-RU" i="1" dirty="0" err="1"/>
              <a:t>uλ-taλ</a:t>
            </a:r>
            <a:r>
              <a:rPr lang="ru-RU" i="1" dirty="0"/>
              <a:t>	(*</a:t>
            </a:r>
            <a:r>
              <a:rPr lang="ru-RU" i="1" dirty="0" err="1"/>
              <a:t>wɵλ</a:t>
            </a:r>
            <a:r>
              <a:rPr lang="ru-RU" i="1" dirty="0"/>
              <a:t>)</a:t>
            </a:r>
          </a:p>
          <a:p>
            <a:pPr marL="0" indent="0">
              <a:buNone/>
            </a:pPr>
            <a:r>
              <a:rPr lang="ru-RU" dirty="0" smtClean="0"/>
              <a:t>	отец-</a:t>
            </a:r>
            <a:r>
              <a:rPr lang="en-US" cap="small" dirty="0" err="1"/>
              <a:t>poss</a:t>
            </a:r>
            <a:r>
              <a:rPr lang="ru-RU" cap="small" dirty="0"/>
              <a:t>.1</a:t>
            </a:r>
            <a:r>
              <a:rPr lang="en-US" cap="small" dirty="0"/>
              <a:t>sg</a:t>
            </a:r>
            <a:r>
              <a:rPr lang="ru-RU" dirty="0"/>
              <a:t>	спать-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[3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Ожид</a:t>
            </a:r>
            <a:r>
              <a:rPr lang="ru-RU" dirty="0"/>
              <a:t>. знач.: ‘Оказывается мой отец спит’</a:t>
            </a:r>
          </a:p>
          <a:p>
            <a:pPr marL="0" lvl="0" indent="0">
              <a:buNone/>
            </a:pPr>
            <a:r>
              <a:rPr lang="ru-RU" i="1" dirty="0" smtClean="0"/>
              <a:t>б.</a:t>
            </a:r>
            <a:r>
              <a:rPr lang="ru-RU" i="1" dirty="0" smtClean="0"/>
              <a:t>	*</a:t>
            </a:r>
            <a:r>
              <a:rPr lang="ru-RU" i="1" dirty="0" err="1"/>
              <a:t>was'a-jen</a:t>
            </a:r>
            <a:r>
              <a:rPr lang="ru-RU" i="1" dirty="0"/>
              <a:t>	</a:t>
            </a:r>
            <a:r>
              <a:rPr lang="ru-RU" i="1" dirty="0" err="1"/>
              <a:t>ăškola-ja</a:t>
            </a:r>
            <a:r>
              <a:rPr lang="ru-RU" i="1" dirty="0"/>
              <a:t>	</a:t>
            </a:r>
            <a:r>
              <a:rPr lang="ru-RU" i="1" dirty="0" err="1"/>
              <a:t>măn</a:t>
            </a:r>
            <a:r>
              <a:rPr lang="ru-RU" i="1" dirty="0"/>
              <a:t>-t-</a:t>
            </a:r>
            <a:r>
              <a:rPr lang="ru-RU" i="1" dirty="0" err="1"/>
              <a:t>aλ</a:t>
            </a:r>
            <a:r>
              <a:rPr lang="ru-RU" i="1" dirty="0"/>
              <a:t>	</a:t>
            </a:r>
            <a:r>
              <a:rPr lang="ru-RU" i="1" dirty="0" err="1"/>
              <a:t>wɵλ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В-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школа-</a:t>
            </a:r>
            <a:r>
              <a:rPr lang="en-US" cap="small" dirty="0" err="1"/>
              <a:t>dat</a:t>
            </a:r>
            <a:r>
              <a:rPr lang="ru-RU" dirty="0"/>
              <a:t>	идти-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быть.</a:t>
            </a:r>
            <a:r>
              <a:rPr lang="en-US" cap="small" dirty="0" err="1"/>
              <a:t>npst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Ожид</a:t>
            </a:r>
            <a:r>
              <a:rPr lang="ru-RU" dirty="0"/>
              <a:t>. знач.: ‘Вася вроде как в школу должен идти</a:t>
            </a:r>
            <a:r>
              <a:rPr lang="ru-RU" dirty="0" smtClean="0"/>
              <a:t>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611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Собственно </a:t>
            </a:r>
            <a:r>
              <a:rPr lang="ru-RU" dirty="0" err="1" smtClean="0"/>
              <a:t>нефинитная</a:t>
            </a:r>
            <a:r>
              <a:rPr lang="ru-RU" dirty="0" smtClean="0"/>
              <a:t> форма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НРВ и </a:t>
            </a:r>
            <a:r>
              <a:rPr lang="ru-RU" dirty="0" err="1" smtClean="0"/>
              <a:t>русалочных</a:t>
            </a:r>
            <a:r>
              <a:rPr lang="ru-RU" dirty="0" smtClean="0"/>
              <a:t> конструкциях можно только </a:t>
            </a:r>
            <a:r>
              <a:rPr lang="ru-RU" i="1" dirty="0" smtClean="0"/>
              <a:t>–</a:t>
            </a:r>
            <a:r>
              <a:rPr lang="en-GB" i="1" dirty="0" smtClean="0"/>
              <a:t>t(</a:t>
            </a:r>
            <a:r>
              <a:rPr lang="en-GB" i="1" dirty="0" err="1" smtClean="0"/>
              <a:t>i</a:t>
            </a:r>
            <a:r>
              <a:rPr lang="en-GB" i="1" dirty="0" smtClean="0"/>
              <a:t>)</a:t>
            </a:r>
            <a:endParaRPr lang="ru-RU" dirty="0" smtClean="0"/>
          </a:p>
          <a:p>
            <a:pPr marL="0" lvl="0" indent="0">
              <a:buNone/>
            </a:pPr>
            <a:r>
              <a:rPr lang="ru-RU" i="1" dirty="0" smtClean="0"/>
              <a:t>а.</a:t>
            </a:r>
            <a:r>
              <a:rPr lang="ru-RU" i="1" dirty="0" smtClean="0"/>
              <a:t>	*</a:t>
            </a:r>
            <a:r>
              <a:rPr lang="ru-RU" i="1" dirty="0" err="1"/>
              <a:t>ańa-jen</a:t>
            </a:r>
            <a:r>
              <a:rPr lang="ru-RU" i="1" dirty="0"/>
              <a:t>		</a:t>
            </a:r>
            <a:r>
              <a:rPr lang="ru-RU" i="1" dirty="0" err="1"/>
              <a:t>mǎn-əm</a:t>
            </a:r>
            <a:r>
              <a:rPr lang="ru-RU" i="1" dirty="0"/>
              <a:t>	</a:t>
            </a:r>
            <a:r>
              <a:rPr lang="ru-RU" i="1" dirty="0" err="1"/>
              <a:t>śir</a:t>
            </a:r>
            <a:r>
              <a:rPr lang="ru-RU" i="1" dirty="0"/>
              <a:t>	</a:t>
            </a:r>
            <a:r>
              <a:rPr lang="ru-RU" i="1" dirty="0" err="1"/>
              <a:t>tǎj</a:t>
            </a:r>
            <a:r>
              <a:rPr lang="ru-RU" i="1" dirty="0"/>
              <a:t>-λ</a:t>
            </a:r>
          </a:p>
          <a:p>
            <a:pPr marL="0" indent="0">
              <a:buNone/>
            </a:pPr>
            <a:r>
              <a:rPr lang="ru-RU" dirty="0" smtClean="0"/>
              <a:t>	Аня-</a:t>
            </a:r>
            <a:r>
              <a:rPr lang="en-US" cap="small" dirty="0" err="1"/>
              <a:t>poss</a:t>
            </a:r>
            <a:r>
              <a:rPr lang="ru-RU" cap="small" dirty="0"/>
              <a:t>.3</a:t>
            </a:r>
            <a:r>
              <a:rPr lang="en-US" cap="small" dirty="0"/>
              <a:t>sg</a:t>
            </a:r>
            <a:r>
              <a:rPr lang="ru-RU" dirty="0"/>
              <a:t>	уйти-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pst</a:t>
            </a:r>
            <a:r>
              <a:rPr lang="ru-RU" dirty="0"/>
              <a:t>	</a:t>
            </a:r>
            <a:r>
              <a:rPr lang="ru-RU" dirty="0" err="1"/>
              <a:t>возм</a:t>
            </a:r>
            <a:r>
              <a:rPr lang="ru-RU" dirty="0"/>
              <a:t>.	иметь-</a:t>
            </a:r>
            <a:r>
              <a:rPr lang="en-US" cap="small" dirty="0" err="1"/>
              <a:t>npst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Ожид</a:t>
            </a:r>
            <a:r>
              <a:rPr lang="ru-RU" dirty="0" smtClean="0"/>
              <a:t>. знач.: ‘Может </a:t>
            </a:r>
            <a:r>
              <a:rPr lang="ru-RU" dirty="0"/>
              <a:t>быть, Аня уехала’ [Шикунова 2021]</a:t>
            </a:r>
          </a:p>
          <a:p>
            <a:pPr marL="0" lvl="0" indent="0">
              <a:buNone/>
            </a:pPr>
            <a:r>
              <a:rPr lang="ru-RU" i="1" dirty="0" smtClean="0"/>
              <a:t>б.</a:t>
            </a:r>
            <a:r>
              <a:rPr lang="ru-RU" i="1" dirty="0" smtClean="0"/>
              <a:t>	*</a:t>
            </a:r>
            <a:r>
              <a:rPr lang="ru-RU" i="1" dirty="0" err="1"/>
              <a:t>was'a-jen</a:t>
            </a:r>
            <a:r>
              <a:rPr lang="ru-RU" i="1" dirty="0"/>
              <a:t>	</a:t>
            </a:r>
            <a:r>
              <a:rPr lang="ru-RU" i="1" dirty="0" err="1"/>
              <a:t>χuλta</a:t>
            </a:r>
            <a:r>
              <a:rPr lang="ru-RU" i="1" dirty="0"/>
              <a:t>	</a:t>
            </a:r>
            <a:r>
              <a:rPr lang="ru-RU" i="1" dirty="0" err="1"/>
              <a:t>măn</a:t>
            </a:r>
            <a:r>
              <a:rPr lang="ru-RU" i="1" dirty="0"/>
              <a:t>-m-</a:t>
            </a:r>
            <a:r>
              <a:rPr lang="ru-RU" i="1" dirty="0" err="1"/>
              <a:t>aλ</a:t>
            </a:r>
            <a:r>
              <a:rPr lang="ru-RU" i="1" dirty="0"/>
              <a:t>		</a:t>
            </a:r>
            <a:r>
              <a:rPr lang="ru-RU" i="1" dirty="0" err="1"/>
              <a:t>wɵ</a:t>
            </a:r>
            <a:r>
              <a:rPr lang="ru-RU" i="1" dirty="0"/>
              <a:t>-λ?</a:t>
            </a:r>
          </a:p>
          <a:p>
            <a:pPr marL="0" indent="0">
              <a:buNone/>
            </a:pPr>
            <a:r>
              <a:rPr lang="ru-RU" dirty="0" smtClean="0"/>
              <a:t>	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cap="small" dirty="0"/>
              <a:t>	</a:t>
            </a:r>
            <a:r>
              <a:rPr lang="ru-RU" dirty="0"/>
              <a:t>куда	идти-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npst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Ожид</a:t>
            </a:r>
            <a:r>
              <a:rPr lang="ru-RU" dirty="0"/>
              <a:t>. знач.: ‘Куда Васе оставалось идти</a:t>
            </a:r>
            <a:r>
              <a:rPr lang="ru-RU" dirty="0" smtClean="0"/>
              <a:t>?’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674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Собственно </a:t>
            </a:r>
            <a:r>
              <a:rPr lang="ru-RU" dirty="0" err="1" smtClean="0"/>
              <a:t>нефинитная</a:t>
            </a:r>
            <a:r>
              <a:rPr lang="ru-RU" dirty="0" smtClean="0"/>
              <a:t> форма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Герундий (пример из начала)</a:t>
            </a:r>
          </a:p>
          <a:p>
            <a:pPr marL="0" indent="0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i="1" dirty="0" err="1" smtClean="0"/>
              <a:t>was’a-jen</a:t>
            </a:r>
            <a:r>
              <a:rPr lang="ru-RU" i="1" dirty="0"/>
              <a:t>	</a:t>
            </a:r>
            <a:r>
              <a:rPr lang="ru-RU" i="1" dirty="0" err="1"/>
              <a:t>ma</a:t>
            </a:r>
            <a:r>
              <a:rPr lang="ru-RU" i="1" dirty="0"/>
              <a:t>	</a:t>
            </a:r>
            <a:r>
              <a:rPr lang="ru-RU" i="1" dirty="0" err="1"/>
              <a:t>rat</a:t>
            </a:r>
            <a:r>
              <a:rPr lang="ru-RU" i="1" dirty="0"/>
              <a:t>	</a:t>
            </a:r>
            <a:r>
              <a:rPr lang="ru-RU" i="1" dirty="0" smtClean="0"/>
              <a:t>   </a:t>
            </a:r>
            <a:r>
              <a:rPr lang="ru-RU" b="1" i="1" dirty="0" err="1" smtClean="0"/>
              <a:t>χɵrt</a:t>
            </a:r>
            <a:r>
              <a:rPr lang="ru-RU" b="1" i="1" dirty="0" smtClean="0"/>
              <a:t>-m-</a:t>
            </a:r>
            <a:r>
              <a:rPr lang="ru-RU" b="1" i="1" dirty="0" err="1" smtClean="0"/>
              <a:t>ɛm</a:t>
            </a:r>
            <a:r>
              <a:rPr lang="ru-RU" i="1" dirty="0"/>
              <a:t>	</a:t>
            </a:r>
            <a:r>
              <a:rPr lang="ru-RU" i="1" dirty="0"/>
              <a:t>	</a:t>
            </a:r>
            <a:r>
              <a:rPr lang="ru-RU" i="1" dirty="0"/>
              <a:t>	</a:t>
            </a:r>
            <a:r>
              <a:rPr lang="ru-RU" i="1" dirty="0" err="1"/>
              <a:t>wɵ</a:t>
            </a:r>
            <a:r>
              <a:rPr lang="ru-RU" i="1" dirty="0"/>
              <a:t>-λ-</a:t>
            </a:r>
            <a:r>
              <a:rPr lang="ru-RU" i="1" dirty="0" err="1"/>
              <a:t>λe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я	</a:t>
            </a:r>
            <a:r>
              <a:rPr lang="ru-RU" dirty="0" smtClean="0"/>
              <a:t>костер  тушить-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pst</a:t>
            </a:r>
            <a:r>
              <a:rPr lang="ru-RU" cap="small" dirty="0"/>
              <a:t>-1</a:t>
            </a:r>
            <a:r>
              <a:rPr lang="en-US" cap="small" dirty="0"/>
              <a:t>sg</a:t>
            </a:r>
            <a:r>
              <a:rPr lang="ru-RU" cap="small" dirty="0"/>
              <a:t>	</a:t>
            </a:r>
            <a:r>
              <a:rPr lang="ru-RU" dirty="0"/>
              <a:t>знать-</a:t>
            </a:r>
            <a:r>
              <a:rPr lang="en-US" cap="small" dirty="0" err="1"/>
              <a:t>npst</a:t>
            </a:r>
            <a:r>
              <a:rPr lang="ru-RU" cap="small" dirty="0"/>
              <a:t> -3</a:t>
            </a:r>
            <a:r>
              <a:rPr lang="en-US" cap="small" dirty="0"/>
              <a:t>sg</a:t>
            </a:r>
            <a:r>
              <a:rPr lang="ru-RU" cap="small" dirty="0"/>
              <a:t>&gt;</a:t>
            </a:r>
            <a:r>
              <a:rPr lang="en-US" cap="small" dirty="0"/>
              <a:t>sg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‘</a:t>
            </a:r>
            <a:r>
              <a:rPr lang="ru-RU" dirty="0"/>
              <a:t>Вася знает, что я потушил костер’ [Поцелуев 2020]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86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Семантика конструкции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НРВ явно видна модальная семантика (ср. русский Куда ему было деться? = Куда он мог деться?)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русалочных</a:t>
            </a:r>
            <a:r>
              <a:rPr lang="ru-RU" dirty="0" smtClean="0"/>
              <a:t> конструкций модальная семантика и преимущественно семантика возможности (</a:t>
            </a:r>
            <a:r>
              <a:rPr lang="ru-RU" i="1" dirty="0" smtClean="0"/>
              <a:t>ś</a:t>
            </a:r>
            <a:r>
              <a:rPr lang="en-US" i="1" dirty="0" err="1"/>
              <a:t>ir</a:t>
            </a:r>
            <a:r>
              <a:rPr lang="ru-RU" dirty="0"/>
              <a:t> ‘возможность’, </a:t>
            </a:r>
            <a:r>
              <a:rPr lang="en-US" i="1" dirty="0"/>
              <a:t>k</a:t>
            </a:r>
            <a:r>
              <a:rPr lang="ru-RU" i="1" dirty="0"/>
              <a:t>ɵ</a:t>
            </a:r>
            <a:r>
              <a:rPr lang="en-US" i="1" dirty="0"/>
              <a:t>m</a:t>
            </a:r>
            <a:r>
              <a:rPr lang="ru-RU" dirty="0"/>
              <a:t> ‘время’, </a:t>
            </a:r>
            <a:r>
              <a:rPr lang="en-US" i="1" dirty="0"/>
              <a:t>pi</a:t>
            </a:r>
            <a:r>
              <a:rPr lang="ru-RU" i="1" dirty="0"/>
              <a:t>ś</a:t>
            </a:r>
            <a:r>
              <a:rPr lang="ru-RU" dirty="0"/>
              <a:t> ‘способность’, </a:t>
            </a:r>
            <a:r>
              <a:rPr lang="en-US" i="1" dirty="0"/>
              <a:t>k</a:t>
            </a:r>
            <a:r>
              <a:rPr lang="ru-RU" i="1" dirty="0"/>
              <a:t>ɛ</a:t>
            </a:r>
            <a:r>
              <a:rPr lang="en-US" i="1" dirty="0"/>
              <a:t>m</a:t>
            </a:r>
            <a:r>
              <a:rPr lang="ru-RU" dirty="0"/>
              <a:t> ‘силы (физические)’ и </a:t>
            </a:r>
            <a:r>
              <a:rPr lang="ru-RU" dirty="0" smtClean="0"/>
              <a:t>т.д.)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err="1" smtClean="0"/>
              <a:t>Миративность</a:t>
            </a:r>
            <a:r>
              <a:rPr lang="ru-RU" dirty="0" smtClean="0"/>
              <a:t> это не модальность</a:t>
            </a:r>
          </a:p>
          <a:p>
            <a:endParaRPr lang="ru-RU" dirty="0"/>
          </a:p>
          <a:p>
            <a:r>
              <a:rPr lang="ru-RU" dirty="0"/>
              <a:t>Есть </a:t>
            </a:r>
            <a:r>
              <a:rPr lang="ru-RU" dirty="0" err="1"/>
              <a:t>русалочная</a:t>
            </a:r>
            <a:r>
              <a:rPr lang="ru-RU" dirty="0"/>
              <a:t> конструкция с </a:t>
            </a:r>
            <a:r>
              <a:rPr lang="en-GB" i="1" dirty="0" err="1"/>
              <a:t>wɛr</a:t>
            </a:r>
            <a:r>
              <a:rPr lang="ru-RU" dirty="0"/>
              <a:t>, у которой другая модальность (и насколько мне известно другой синтаксис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97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Казымский</a:t>
            </a:r>
            <a:r>
              <a:rPr lang="ru-RU" dirty="0" smtClean="0"/>
              <a:t> диалект хантыйского языка (обско-угорский </a:t>
            </a:r>
            <a:r>
              <a:rPr lang="en-GB" dirty="0" smtClean="0"/>
              <a:t>&lt; </a:t>
            </a:r>
            <a:r>
              <a:rPr lang="ru-RU" dirty="0" smtClean="0"/>
              <a:t>уральский)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=</a:t>
            </a:r>
            <a:r>
              <a:rPr lang="en-GB" dirty="0" smtClean="0"/>
              <a:t>&gt; </a:t>
            </a:r>
            <a:r>
              <a:rPr lang="ru-RU" dirty="0" smtClean="0"/>
              <a:t>далее просто хантыйский язык</a:t>
            </a:r>
          </a:p>
          <a:p>
            <a:r>
              <a:rPr lang="ru-RU" dirty="0" smtClean="0"/>
              <a:t>Данные для исследования собраны методом </a:t>
            </a:r>
            <a:r>
              <a:rPr lang="ru-RU" dirty="0" err="1" smtClean="0"/>
              <a:t>элицитации</a:t>
            </a:r>
            <a:r>
              <a:rPr lang="ru-RU" dirty="0" smtClean="0"/>
              <a:t> в ходе экспедиций НИУ ВШЭ и МГУ им. Ломоносова в с. </a:t>
            </a:r>
            <a:r>
              <a:rPr lang="ru-RU" dirty="0" err="1" smtClean="0"/>
              <a:t>Казым</a:t>
            </a:r>
            <a:r>
              <a:rPr lang="ru-RU" dirty="0" smtClean="0"/>
              <a:t> в 2021-2022 годах.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753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Пассивная парадигма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Пассивный герундий существует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ru-RU" dirty="0" smtClean="0"/>
              <a:t>а пример к нему</a:t>
            </a:r>
            <a:r>
              <a:rPr lang="ru-RU" dirty="0" smtClean="0"/>
              <a:t>?)</a:t>
            </a:r>
          </a:p>
          <a:p>
            <a:endParaRPr lang="ru-RU" dirty="0"/>
          </a:p>
          <a:p>
            <a:pPr marL="0" indent="0" defTabSz="182880">
              <a:spcBef>
                <a:spcPts val="1800"/>
              </a:spcBef>
              <a:buNone/>
            </a:pPr>
            <a:r>
              <a:rPr lang="en-US" i="1" dirty="0" smtClean="0"/>
              <a:t>pet</a:t>
            </a:r>
            <a:r>
              <a:rPr lang="en-GB" i="1" dirty="0" smtClean="0"/>
              <a:t>’</a:t>
            </a:r>
            <a:r>
              <a:rPr lang="en-US" i="1" dirty="0" err="1" smtClean="0"/>
              <a:t>aj-en</a:t>
            </a:r>
            <a:r>
              <a:rPr lang="en-US" i="1" dirty="0"/>
              <a:t>				</a:t>
            </a:r>
            <a:r>
              <a:rPr lang="ru-RU" i="1" dirty="0" smtClean="0"/>
              <a:t>	</a:t>
            </a:r>
            <a:r>
              <a:rPr lang="en-US" i="1" dirty="0"/>
              <a:t>	</a:t>
            </a:r>
            <a:r>
              <a:rPr lang="en-US" i="1" dirty="0" err="1" smtClean="0"/>
              <a:t>χʉjat-ən</a:t>
            </a:r>
            <a:r>
              <a:rPr lang="ru-RU" i="1" dirty="0"/>
              <a:t>	</a:t>
            </a:r>
            <a:r>
              <a:rPr lang="ru-RU" i="1" dirty="0"/>
              <a:t>	</a:t>
            </a:r>
            <a:r>
              <a:rPr lang="ru-RU" i="1" dirty="0" smtClean="0"/>
              <a:t> </a:t>
            </a:r>
            <a:r>
              <a:rPr lang="en-US" i="1" dirty="0" err="1" smtClean="0"/>
              <a:t>woš-ən</a:t>
            </a:r>
            <a:r>
              <a:rPr lang="en-US" i="1" dirty="0"/>
              <a:t>		</a:t>
            </a:r>
            <a:r>
              <a:rPr lang="ru-RU" i="1" dirty="0" smtClean="0"/>
              <a:t>			</a:t>
            </a:r>
            <a:r>
              <a:rPr lang="en-US" i="1" dirty="0" smtClean="0"/>
              <a:t>want-</a:t>
            </a:r>
            <a:r>
              <a:rPr lang="en-US" b="1" i="1" dirty="0" err="1" smtClean="0"/>
              <a:t>əm</a:t>
            </a:r>
            <a:r>
              <a:rPr lang="en-US" b="1" i="1" dirty="0" smtClean="0"/>
              <a:t> </a:t>
            </a:r>
            <a:r>
              <a:rPr lang="en-US" b="1" i="1" dirty="0"/>
              <a:t>/</a:t>
            </a:r>
            <a:r>
              <a:rPr lang="en-US" i="1" dirty="0"/>
              <a:t>*</a:t>
            </a:r>
            <a:r>
              <a:rPr lang="en-US" i="1" dirty="0" smtClean="0"/>
              <a:t>want-</a:t>
            </a:r>
            <a:r>
              <a:rPr lang="en-US" b="1" i="1" dirty="0" smtClean="0"/>
              <a:t>m-</a:t>
            </a:r>
            <a:r>
              <a:rPr lang="en-US" b="1" i="1" dirty="0" err="1" smtClean="0"/>
              <a:t>aλ</a:t>
            </a:r>
            <a:endParaRPr lang="ru-RU" dirty="0"/>
          </a:p>
          <a:p>
            <a:pPr marL="0" indent="0" defTabSz="182880">
              <a:spcBef>
                <a:spcPts val="1800"/>
              </a:spcBef>
              <a:buNone/>
            </a:pPr>
            <a:r>
              <a:rPr lang="ru-RU" dirty="0" smtClean="0"/>
              <a:t>Петя</a:t>
            </a:r>
            <a:r>
              <a:rPr lang="en-US" dirty="0" smtClean="0"/>
              <a:t>-</a:t>
            </a:r>
            <a:r>
              <a:rPr lang="en-US" cap="small" dirty="0" smtClean="0"/>
              <a:t>poss</a:t>
            </a:r>
            <a:r>
              <a:rPr lang="en-US" dirty="0" smtClean="0"/>
              <a:t>.</a:t>
            </a:r>
            <a:r>
              <a:rPr lang="en-US" cap="small" dirty="0" smtClean="0"/>
              <a:t>2sg</a:t>
            </a:r>
            <a:r>
              <a:rPr lang="en-US" dirty="0"/>
              <a:t>		</a:t>
            </a:r>
            <a:r>
              <a:rPr lang="ru-RU" dirty="0" smtClean="0"/>
              <a:t>кто-то</a:t>
            </a:r>
            <a:r>
              <a:rPr lang="en-US" dirty="0" smtClean="0"/>
              <a:t>-</a:t>
            </a:r>
            <a:r>
              <a:rPr lang="en-US" dirty="0" err="1" smtClean="0"/>
              <a:t>loc</a:t>
            </a:r>
            <a:r>
              <a:rPr lang="en-US" dirty="0"/>
              <a:t>	</a:t>
            </a:r>
            <a:r>
              <a:rPr lang="ru-RU" dirty="0"/>
              <a:t> </a:t>
            </a:r>
            <a:r>
              <a:rPr lang="ru-RU" dirty="0" smtClean="0"/>
              <a:t>город-</a:t>
            </a:r>
            <a:r>
              <a:rPr lang="en-GB" dirty="0" err="1" smtClean="0"/>
              <a:t>loc</a:t>
            </a:r>
            <a:r>
              <a:rPr lang="en-US" dirty="0" smtClean="0"/>
              <a:t>	</a:t>
            </a:r>
            <a:r>
              <a:rPr lang="en-US" dirty="0"/>
              <a:t>		</a:t>
            </a:r>
            <a:r>
              <a:rPr lang="ru-RU" dirty="0" smtClean="0"/>
              <a:t>видеть</a:t>
            </a:r>
            <a:r>
              <a:rPr lang="en-US" dirty="0" smtClean="0"/>
              <a:t>-</a:t>
            </a:r>
            <a:r>
              <a:rPr lang="en-US" cap="small" dirty="0" smtClean="0"/>
              <a:t>nfin</a:t>
            </a:r>
            <a:r>
              <a:rPr lang="en-US" dirty="0" smtClean="0"/>
              <a:t>.</a:t>
            </a:r>
            <a:r>
              <a:rPr lang="en-US" cap="small" dirty="0" smtClean="0"/>
              <a:t>npst</a:t>
            </a:r>
            <a:r>
              <a:rPr lang="en-US" dirty="0" smtClean="0"/>
              <a:t>-</a:t>
            </a:r>
            <a:r>
              <a:rPr lang="en-US" cap="small" dirty="0" smtClean="0"/>
              <a:t>poss</a:t>
            </a:r>
            <a:r>
              <a:rPr lang="en-US" dirty="0" smtClean="0"/>
              <a:t>.</a:t>
            </a:r>
            <a:r>
              <a:rPr lang="en-US" cap="small" dirty="0" smtClean="0"/>
              <a:t>3sg</a:t>
            </a:r>
            <a:endParaRPr lang="ru-RU" dirty="0"/>
          </a:p>
          <a:p>
            <a:pPr marL="0" indent="0" defTabSz="182880">
              <a:spcBef>
                <a:spcPts val="1800"/>
              </a:spcBef>
              <a:buNone/>
            </a:pPr>
            <a:r>
              <a:rPr lang="en-US" dirty="0" smtClean="0"/>
              <a:t>‘(</a:t>
            </a:r>
            <a:r>
              <a:rPr lang="en-US" dirty="0"/>
              <a:t>It turns out that) somebody saw Peter in the town (lit. Peter was seen by </a:t>
            </a:r>
            <a:r>
              <a:rPr lang="en-US" dirty="0" err="1"/>
              <a:t>smb</a:t>
            </a:r>
            <a:r>
              <a:rPr lang="en-US" dirty="0"/>
              <a:t>.).’</a:t>
            </a:r>
          </a:p>
          <a:p>
            <a:pPr marL="91440" indent="0" algn="just" defTabSz="180000">
              <a:buNone/>
            </a:pPr>
            <a:r>
              <a:rPr lang="en-GB" dirty="0" smtClean="0">
                <a:ea typeface="Times New Roman" panose="02020603050405020304" pitchFamily="18" charset="0"/>
              </a:rPr>
              <a:t>[</a:t>
            </a:r>
            <a:r>
              <a:rPr lang="en-GB" dirty="0" err="1" smtClean="0">
                <a:ea typeface="Times New Roman" panose="02020603050405020304" pitchFamily="18" charset="0"/>
              </a:rPr>
              <a:t>Toldova</a:t>
            </a:r>
            <a:r>
              <a:rPr lang="en-GB" dirty="0" smtClean="0">
                <a:ea typeface="Times New Roman" panose="02020603050405020304" pitchFamily="18" charset="0"/>
              </a:rPr>
              <a:t> et al.</a:t>
            </a:r>
            <a:r>
              <a:rPr lang="ru-RU" dirty="0" smtClean="0">
                <a:ea typeface="Times New Roman" panose="02020603050405020304" pitchFamily="18" charset="0"/>
              </a:rPr>
              <a:t> 2022</a:t>
            </a:r>
            <a:r>
              <a:rPr lang="en-GB" dirty="0" smtClean="0">
                <a:ea typeface="Times New Roman" panose="02020603050405020304" pitchFamily="18" charset="0"/>
              </a:rPr>
              <a:t>]</a:t>
            </a:r>
            <a:endParaRPr lang="en-US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459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Пассивная парадигма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Пассив НРВ не существует; в </a:t>
            </a:r>
            <a:r>
              <a:rPr lang="ru-RU" dirty="0" err="1" smtClean="0"/>
              <a:t>русалочных</a:t>
            </a:r>
            <a:r>
              <a:rPr lang="ru-RU" dirty="0" smtClean="0"/>
              <a:t> конструкциях возможен не для всех</a:t>
            </a:r>
          </a:p>
          <a:p>
            <a:pPr marL="0" lvl="0" indent="0">
              <a:buNone/>
            </a:pPr>
            <a:r>
              <a:rPr lang="ru-RU" i="1" dirty="0" smtClean="0"/>
              <a:t>*</a:t>
            </a:r>
            <a:r>
              <a:rPr lang="ru-RU" i="1" dirty="0" err="1" smtClean="0"/>
              <a:t>χuj-ən</a:t>
            </a:r>
            <a:r>
              <a:rPr lang="ru-RU" i="1" dirty="0"/>
              <a:t>	</a:t>
            </a:r>
            <a:r>
              <a:rPr lang="ru-RU" i="1" dirty="0" err="1"/>
              <a:t>śi</a:t>
            </a:r>
            <a:r>
              <a:rPr lang="ru-RU" i="1" dirty="0"/>
              <a:t>	</a:t>
            </a:r>
            <a:r>
              <a:rPr lang="ru-RU" i="1" dirty="0" err="1"/>
              <a:t>kińśa</a:t>
            </a:r>
            <a:r>
              <a:rPr lang="ru-RU" i="1" dirty="0"/>
              <a:t>	</a:t>
            </a:r>
            <a:r>
              <a:rPr lang="ru-RU" i="1" dirty="0" smtClean="0"/>
              <a:t>   </a:t>
            </a:r>
            <a:r>
              <a:rPr lang="ru-RU" b="1" i="1" dirty="0" err="1" smtClean="0"/>
              <a:t>seŋk</a:t>
            </a:r>
            <a:r>
              <a:rPr lang="ru-RU" b="1" i="1" dirty="0" smtClean="0"/>
              <a:t>-t-</a:t>
            </a:r>
            <a:r>
              <a:rPr lang="ru-RU" b="1" i="1" dirty="0" err="1" smtClean="0"/>
              <a:t>aλ</a:t>
            </a:r>
            <a:r>
              <a:rPr lang="ru-RU" i="1" dirty="0"/>
              <a:t>		</a:t>
            </a:r>
            <a:r>
              <a:rPr lang="ru-RU" i="1" dirty="0" smtClean="0"/>
              <a:t>	           </a:t>
            </a:r>
            <a:r>
              <a:rPr lang="ru-RU" i="1" dirty="0" err="1" smtClean="0"/>
              <a:t>wɵ</a:t>
            </a:r>
            <a:r>
              <a:rPr lang="ru-RU" i="1" dirty="0" smtClean="0"/>
              <a:t>-s</a:t>
            </a:r>
            <a:r>
              <a:rPr lang="ru-RU" i="1" dirty="0"/>
              <a:t>?</a:t>
            </a:r>
          </a:p>
          <a:p>
            <a:pPr marL="0" indent="0">
              <a:buNone/>
            </a:pPr>
            <a:r>
              <a:rPr lang="ru-RU" dirty="0" smtClean="0"/>
              <a:t>кто</a:t>
            </a:r>
            <a:r>
              <a:rPr lang="ru-RU" cap="small" dirty="0" smtClean="0"/>
              <a:t>-</a:t>
            </a:r>
            <a:r>
              <a:rPr lang="en-US" cap="small" dirty="0" err="1"/>
              <a:t>loc</a:t>
            </a:r>
            <a:r>
              <a:rPr lang="ru-RU" dirty="0"/>
              <a:t>	</a:t>
            </a:r>
            <a:r>
              <a:rPr lang="en-US" cap="small" dirty="0" err="1"/>
              <a:t>dem</a:t>
            </a:r>
            <a:r>
              <a:rPr lang="ru-RU" dirty="0"/>
              <a:t>	</a:t>
            </a:r>
            <a:r>
              <a:rPr lang="ru-RU" dirty="0" smtClean="0"/>
              <a:t>кроме   ударить-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</a:t>
            </a:r>
            <a:r>
              <a:rPr lang="en-US" cap="small" dirty="0" err="1"/>
              <a:t>poss</a:t>
            </a:r>
            <a:r>
              <a:rPr lang="ru-RU" cap="small" dirty="0"/>
              <a:t>.3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‘</a:t>
            </a:r>
            <a:r>
              <a:rPr lang="ru-RU" dirty="0"/>
              <a:t>Кому ещё было его ударить?’</a:t>
            </a:r>
          </a:p>
        </p:txBody>
      </p:sp>
    </p:spTree>
    <p:extLst>
      <p:ext uri="{BB962C8B-B14F-4D97-AF65-F5344CB8AC3E}">
        <p14:creationId xmlns:p14="http://schemas.microsoft.com/office/powerpoint/2010/main" val="384592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Пассивная парадигма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i="1" baseline="30000" dirty="0" smtClean="0"/>
              <a:t>%</a:t>
            </a:r>
            <a:r>
              <a:rPr lang="en-US" i="1" dirty="0"/>
              <a:t>m</a:t>
            </a:r>
            <a:r>
              <a:rPr lang="ru-RU" i="1" dirty="0" err="1"/>
              <a:t>ʉŋ</a:t>
            </a:r>
            <a:r>
              <a:rPr lang="ru-RU" i="1" dirty="0"/>
              <a:t>	</a:t>
            </a:r>
            <a:r>
              <a:rPr lang="en-US" i="1" dirty="0"/>
              <a:t>a</a:t>
            </a:r>
            <a:r>
              <a:rPr lang="ru-RU" i="1" dirty="0"/>
              <a:t>ŋ</a:t>
            </a:r>
            <a:r>
              <a:rPr lang="en-US" i="1" dirty="0" err="1"/>
              <a:t>ke</a:t>
            </a:r>
            <a:r>
              <a:rPr lang="ru-RU" i="1" dirty="0"/>
              <a:t>-</a:t>
            </a:r>
            <a:r>
              <a:rPr lang="en-US" i="1" dirty="0"/>
              <a:t>λ</a:t>
            </a:r>
            <a:r>
              <a:rPr lang="ru-RU" i="1" dirty="0"/>
              <a:t>-</a:t>
            </a:r>
            <a:r>
              <a:rPr lang="en-US" i="1" dirty="0"/>
              <a:t>aw</a:t>
            </a:r>
            <a:r>
              <a:rPr lang="ru-RU" i="1" dirty="0"/>
              <a:t>-ə</a:t>
            </a:r>
            <a:r>
              <a:rPr lang="en-US" i="1" dirty="0"/>
              <a:t>n</a:t>
            </a:r>
            <a:r>
              <a:rPr lang="ru-RU" i="1" dirty="0"/>
              <a:t>	</a:t>
            </a:r>
            <a:r>
              <a:rPr lang="ru-RU" i="1" dirty="0" smtClean="0"/>
              <a:t>     </a:t>
            </a:r>
            <a:r>
              <a:rPr lang="en-US" i="1" dirty="0" err="1" smtClean="0"/>
              <a:t>λap</a:t>
            </a:r>
            <a:r>
              <a:rPr lang="ru-RU" i="1" dirty="0"/>
              <a:t>ə</a:t>
            </a:r>
            <a:r>
              <a:rPr lang="en-US" i="1" dirty="0"/>
              <a:t>t</a:t>
            </a:r>
            <a:r>
              <a:rPr lang="ru-RU" i="1" dirty="0"/>
              <a:t>-</a:t>
            </a:r>
            <a:r>
              <a:rPr lang="en-US" i="1" dirty="0" err="1"/>
              <a:t>ti</a:t>
            </a:r>
            <a:r>
              <a:rPr lang="ru-RU" i="1" dirty="0"/>
              <a:t>	</a:t>
            </a:r>
            <a:r>
              <a:rPr lang="ru-RU" i="1" dirty="0" smtClean="0"/>
              <a:t>		ś</a:t>
            </a:r>
            <a:r>
              <a:rPr lang="en-US" i="1" dirty="0" err="1"/>
              <a:t>ir</a:t>
            </a:r>
            <a:r>
              <a:rPr lang="ru-RU" i="1" dirty="0"/>
              <a:t>-e</a:t>
            </a:r>
            <a:r>
              <a:rPr lang="en-US" i="1" dirty="0"/>
              <a:t>w</a:t>
            </a:r>
            <a:r>
              <a:rPr lang="ru-RU" i="1" dirty="0"/>
              <a:t>	</a:t>
            </a:r>
          </a:p>
          <a:p>
            <a:pPr marL="0" indent="0">
              <a:buNone/>
            </a:pPr>
            <a:r>
              <a:rPr lang="ru-RU" dirty="0" smtClean="0"/>
              <a:t>   мы</a:t>
            </a:r>
            <a:r>
              <a:rPr lang="ru-RU" dirty="0"/>
              <a:t>	мать-</a:t>
            </a:r>
            <a:r>
              <a:rPr lang="en-US" cap="small" dirty="0" err="1"/>
              <a:t>pl</a:t>
            </a:r>
            <a:r>
              <a:rPr lang="ru-RU" cap="small" dirty="0"/>
              <a:t>-</a:t>
            </a:r>
            <a:r>
              <a:rPr lang="en-US" cap="small" dirty="0" err="1"/>
              <a:t>poss</a:t>
            </a:r>
            <a:r>
              <a:rPr lang="ru-RU" cap="small" dirty="0"/>
              <a:t>.1</a:t>
            </a:r>
            <a:r>
              <a:rPr lang="en-US" cap="small" dirty="0" err="1"/>
              <a:t>pl</a:t>
            </a:r>
            <a:r>
              <a:rPr lang="ru-RU" cap="small" dirty="0"/>
              <a:t>-</a:t>
            </a:r>
            <a:r>
              <a:rPr lang="en-US" cap="small" dirty="0" err="1" smtClean="0"/>
              <a:t>loc</a:t>
            </a: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/>
              <a:t>кормить-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dirty="0"/>
              <a:t>	</a:t>
            </a:r>
            <a:r>
              <a:rPr lang="ru-RU" dirty="0" err="1"/>
              <a:t>возм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.1</a:t>
            </a:r>
            <a:r>
              <a:rPr lang="en-US" cap="small" dirty="0" err="1" smtClean="0"/>
              <a:t>pl</a:t>
            </a:r>
            <a:endParaRPr lang="ru-RU" cap="small" dirty="0" smtClean="0"/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</a:t>
            </a:r>
            <a:r>
              <a:rPr lang="en-US" i="1" dirty="0" smtClean="0"/>
              <a:t>w</a:t>
            </a:r>
            <a:r>
              <a:rPr lang="ru-RU" i="1" dirty="0"/>
              <a:t>ɵ</a:t>
            </a:r>
            <a:r>
              <a:rPr lang="en-US" i="1" dirty="0"/>
              <a:t>λ</a:t>
            </a:r>
            <a:endParaRPr lang="ru-RU" cap="small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/>
              <a:t>быть.</a:t>
            </a:r>
            <a:r>
              <a:rPr lang="en-US" cap="small" dirty="0" err="1"/>
              <a:t>npst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Мы можем быть накормлены нашими родителями’ [Шикунова 2021</a:t>
            </a:r>
            <a:r>
              <a:rPr lang="ru-RU" dirty="0" smtClean="0"/>
              <a:t>]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(важно, что </a:t>
            </a:r>
            <a:r>
              <a:rPr lang="en-GB" dirty="0"/>
              <a:t>*</a:t>
            </a:r>
            <a:r>
              <a:rPr lang="en-GB" dirty="0" smtClean="0"/>
              <a:t> </a:t>
            </a:r>
            <a:r>
              <a:rPr lang="ru-RU" dirty="0" smtClean="0"/>
              <a:t>ближе к </a:t>
            </a:r>
            <a:r>
              <a:rPr lang="en-GB" dirty="0" smtClean="0"/>
              <a:t>%, </a:t>
            </a:r>
            <a:r>
              <a:rPr lang="ru-RU" dirty="0" smtClean="0"/>
              <a:t>чем к </a:t>
            </a:r>
            <a:r>
              <a:rPr lang="en-GB" dirty="0" smtClean="0"/>
              <a:t>ok</a:t>
            </a:r>
            <a:r>
              <a:rPr lang="ru-RU" dirty="0" smtClean="0"/>
              <a:t>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969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128018"/>
              </p:ext>
            </p:extLst>
          </p:nvPr>
        </p:nvGraphicFramePr>
        <p:xfrm>
          <a:off x="838200" y="1825625"/>
          <a:ext cx="105156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4127">
                  <a:extLst>
                    <a:ext uri="{9D8B030D-6E8A-4147-A177-3AD203B41FA5}">
                      <a16:colId xmlns:a16="http://schemas.microsoft.com/office/drawing/2014/main" val="504149183"/>
                    </a:ext>
                  </a:extLst>
                </a:gridCol>
                <a:gridCol w="2253673">
                  <a:extLst>
                    <a:ext uri="{9D8B030D-6E8A-4147-A177-3AD203B41FA5}">
                      <a16:colId xmlns:a16="http://schemas.microsoft.com/office/drawing/2014/main" val="7783574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49611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04060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Mangal" panose="02040503050203030202" pitchFamily="18" charset="0"/>
                        </a:rPr>
                        <a:t>герундий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Mangal" panose="02040503050203030202" pitchFamily="18" charset="0"/>
                        </a:rPr>
                        <a:t>нефинитный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Mangal" panose="02040503050203030202" pitchFamily="18" charset="0"/>
                        </a:rPr>
                        <a:t> риторический вопрос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Mangal" panose="02040503050203030202" pitchFamily="18" charset="0"/>
                        </a:rPr>
                        <a:t>русалочная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Mangal" panose="02040503050203030202" pitchFamily="18" charset="0"/>
                        </a:rPr>
                        <a:t> конструкция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3579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Сочетаемость с бытийной связкой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*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4504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фиксированная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нефинитная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 форма на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-</a:t>
                      </a:r>
                      <a:r>
                        <a:rPr lang="en-US" sz="18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ti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*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673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Модальная семантика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*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80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Возможность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 пассива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*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Mangal" panose="02040503050203030202" pitchFamily="18" charset="0"/>
                        </a:rPr>
                        <a:t>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82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1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</a:t>
            </a:r>
            <a:r>
              <a:rPr lang="ru-RU" dirty="0" err="1" smtClean="0"/>
              <a:t>нефинитных</a:t>
            </a:r>
            <a:r>
              <a:rPr lang="ru-RU" dirty="0" smtClean="0"/>
              <a:t> риторических вопросов должен учитывать их схожесть с </a:t>
            </a:r>
            <a:r>
              <a:rPr lang="ru-RU" dirty="0" err="1" smtClean="0"/>
              <a:t>русалочными</a:t>
            </a:r>
            <a:r>
              <a:rPr lang="ru-RU" dirty="0" smtClean="0"/>
              <a:t> конструкциями</a:t>
            </a:r>
          </a:p>
          <a:p>
            <a:r>
              <a:rPr lang="ru-RU" dirty="0" smtClean="0"/>
              <a:t>Например, в таком духе:</a:t>
            </a:r>
            <a:endParaRPr lang="ru-RU" dirty="0"/>
          </a:p>
          <a:p>
            <a:pPr lvl="1"/>
            <a:r>
              <a:rPr lang="ru-RU" dirty="0" err="1" smtClean="0"/>
              <a:t>русалочные</a:t>
            </a:r>
            <a:r>
              <a:rPr lang="ru-RU" dirty="0" smtClean="0"/>
              <a:t> конструкции в НРВ ходе некоторого процесса </a:t>
            </a:r>
            <a:r>
              <a:rPr lang="ru-RU" dirty="0" err="1" smtClean="0"/>
              <a:t>грамматикализации</a:t>
            </a:r>
            <a:r>
              <a:rPr lang="ru-RU" dirty="0" smtClean="0"/>
              <a:t> утратили это модальное вершинное имя и сейчас оно выражено нулём</a:t>
            </a:r>
          </a:p>
        </p:txBody>
      </p:sp>
    </p:spTree>
    <p:extLst>
      <p:ext uri="{BB962C8B-B14F-4D97-AF65-F5344CB8AC3E}">
        <p14:creationId xmlns:p14="http://schemas.microsoft.com/office/powerpoint/2010/main" val="26238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Соловар</a:t>
            </a:r>
            <a:r>
              <a:rPr lang="ru-RU" dirty="0" smtClean="0"/>
              <a:t> 2014 – </a:t>
            </a:r>
            <a:r>
              <a:rPr lang="ru-RU" dirty="0" err="1" smtClean="0"/>
              <a:t>Соловар</a:t>
            </a:r>
            <a:r>
              <a:rPr lang="ru-RU" dirty="0"/>
              <a:t>, В. Н. (2014). </a:t>
            </a:r>
            <a:r>
              <a:rPr lang="ru-RU" dirty="0" err="1"/>
              <a:t>Хантыйско</a:t>
            </a:r>
            <a:r>
              <a:rPr lang="ru-RU" dirty="0"/>
              <a:t>-русский словарь (</a:t>
            </a:r>
            <a:r>
              <a:rPr lang="ru-RU" dirty="0" err="1"/>
              <a:t>казымский</a:t>
            </a:r>
            <a:r>
              <a:rPr lang="ru-RU" dirty="0"/>
              <a:t> диалект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Шикунова, А. С. (2021). Экспедиционные материалы </a:t>
            </a:r>
            <a:endParaRPr lang="ru-RU" dirty="0" smtClean="0"/>
          </a:p>
          <a:p>
            <a:pPr marL="0" indent="0">
              <a:buNone/>
            </a:pPr>
            <a:r>
              <a:rPr lang="en-GB" dirty="0" err="1" smtClean="0"/>
              <a:t>Toldova</a:t>
            </a:r>
            <a:r>
              <a:rPr lang="en-GB" dirty="0" smtClean="0"/>
              <a:t> et al. 2022 – </a:t>
            </a:r>
            <a:r>
              <a:rPr lang="en-GB" dirty="0" err="1" smtClean="0"/>
              <a:t>Toldova</a:t>
            </a:r>
            <a:r>
              <a:rPr lang="en-GB" dirty="0"/>
              <a:t> </a:t>
            </a:r>
            <a:r>
              <a:rPr lang="en-GB" dirty="0" smtClean="0"/>
              <a:t>S., </a:t>
            </a:r>
            <a:r>
              <a:rPr lang="en-GB" dirty="0" err="1" smtClean="0"/>
              <a:t>Starchenko</a:t>
            </a:r>
            <a:r>
              <a:rPr lang="en-GB" dirty="0" smtClean="0"/>
              <a:t> A., </a:t>
            </a:r>
            <a:r>
              <a:rPr lang="en-GB" dirty="0" err="1" smtClean="0"/>
              <a:t>Slioussar</a:t>
            </a:r>
            <a:r>
              <a:rPr lang="en-GB" dirty="0" smtClean="0"/>
              <a:t> N. (2022) The </a:t>
            </a:r>
            <a:r>
              <a:rPr lang="en-GB" dirty="0" err="1" smtClean="0"/>
              <a:t>mirative</a:t>
            </a:r>
            <a:r>
              <a:rPr lang="en-GB" dirty="0" smtClean="0"/>
              <a:t> construction in </a:t>
            </a:r>
            <a:r>
              <a:rPr lang="en-GB" dirty="0" err="1" smtClean="0"/>
              <a:t>Kazym</a:t>
            </a:r>
            <a:r>
              <a:rPr lang="en-GB" dirty="0" smtClean="0"/>
              <a:t> Khanty. Talk at the seminar of the Laboratory of formal models in linguistics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Поцелуев 2020 – </a:t>
            </a:r>
            <a:r>
              <a:rPr lang="ru-RU" dirty="0"/>
              <a:t>Поцелуев, В. А. (2020). Явления союза клауз на материале </a:t>
            </a:r>
            <a:r>
              <a:rPr lang="ru-RU" dirty="0" err="1"/>
              <a:t>казымского</a:t>
            </a:r>
            <a:r>
              <a:rPr lang="ru-RU" dirty="0"/>
              <a:t> диалекта хантыйского языка. </a:t>
            </a:r>
            <a:r>
              <a:rPr lang="ru-RU" i="1" dirty="0"/>
              <a:t>Типология морфосинтаксических параметров</a:t>
            </a:r>
            <a:r>
              <a:rPr lang="ru-RU" dirty="0"/>
              <a:t>, 3(1), 114-130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GB" dirty="0" err="1" smtClean="0"/>
              <a:t>Shikunova</a:t>
            </a:r>
            <a:r>
              <a:rPr lang="en-GB" dirty="0" smtClean="0"/>
              <a:t> 2022 –</a:t>
            </a:r>
            <a:r>
              <a:rPr lang="ru-RU" dirty="0" smtClean="0"/>
              <a:t> </a:t>
            </a:r>
            <a:r>
              <a:rPr lang="en-US" dirty="0" err="1"/>
              <a:t>Shikunova</a:t>
            </a:r>
            <a:r>
              <a:rPr lang="en-US" dirty="0"/>
              <a:t>, A. (2022). Mermaid constructions: a case of </a:t>
            </a:r>
            <a:r>
              <a:rPr lang="en-US" dirty="0" err="1"/>
              <a:t>Kazym</a:t>
            </a:r>
            <a:r>
              <a:rPr lang="en-US" dirty="0"/>
              <a:t> </a:t>
            </a:r>
            <a:r>
              <a:rPr lang="en-US" dirty="0" err="1"/>
              <a:t>Khnaty</a:t>
            </a:r>
            <a:r>
              <a:rPr lang="en-US" dirty="0"/>
              <a:t>. Speech presented at 30th Conference of the Student </a:t>
            </a:r>
            <a:r>
              <a:rPr lang="en-US" dirty="0" err="1"/>
              <a:t>Organisation</a:t>
            </a:r>
            <a:r>
              <a:rPr lang="en-US" dirty="0"/>
              <a:t> of Linguistics in Europe. Nantes, 26th January 2022</a:t>
            </a:r>
            <a:r>
              <a:rPr lang="en-US" dirty="0" smtClean="0"/>
              <a:t>.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Bikina</a:t>
            </a:r>
            <a:r>
              <a:rPr lang="en-GB" dirty="0" smtClean="0"/>
              <a:t> et al. 2022 – </a:t>
            </a:r>
            <a:r>
              <a:rPr lang="en-US" dirty="0" err="1"/>
              <a:t>Bikina</a:t>
            </a:r>
            <a:r>
              <a:rPr lang="en-US" dirty="0"/>
              <a:t>, D., </a:t>
            </a:r>
            <a:r>
              <a:rPr lang="en-US" dirty="0" err="1"/>
              <a:t>Rakhman</a:t>
            </a:r>
            <a:r>
              <a:rPr lang="en-US" dirty="0"/>
              <a:t>, D., </a:t>
            </a:r>
            <a:r>
              <a:rPr lang="en-US" dirty="0" err="1"/>
              <a:t>Potseluev</a:t>
            </a:r>
            <a:r>
              <a:rPr lang="en-US" dirty="0"/>
              <a:t>, V., </a:t>
            </a:r>
            <a:r>
              <a:rPr lang="en-US" dirty="0" err="1"/>
              <a:t>Starchenko</a:t>
            </a:r>
            <a:r>
              <a:rPr lang="en-US" dirty="0"/>
              <a:t>, A., &amp; </a:t>
            </a:r>
            <a:r>
              <a:rPr lang="en-US" dirty="0" err="1"/>
              <a:t>Toldova</a:t>
            </a:r>
            <a:r>
              <a:rPr lang="en-US" dirty="0"/>
              <a:t>, S. (2022). Non-finite constructions in Khanty: their unity and diversity. Folia </a:t>
            </a:r>
            <a:r>
              <a:rPr lang="en-US" dirty="0" err="1"/>
              <a:t>Linguistica</a:t>
            </a: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Голосов 2018 – </a:t>
            </a:r>
            <a:r>
              <a:rPr lang="ru-RU" dirty="0"/>
              <a:t>Голосов, Ф. В. (2018). </a:t>
            </a:r>
            <a:r>
              <a:rPr lang="ru-RU" dirty="0" err="1"/>
              <a:t>Миратив</a:t>
            </a:r>
            <a:r>
              <a:rPr lang="ru-RU" dirty="0"/>
              <a:t> под маской </a:t>
            </a:r>
            <a:r>
              <a:rPr lang="ru-RU" dirty="0" err="1"/>
              <a:t>эвиденциальности</a:t>
            </a:r>
            <a:r>
              <a:rPr lang="ru-RU" dirty="0"/>
              <a:t>: о семантике некоторых глагольных форм </a:t>
            </a:r>
            <a:r>
              <a:rPr lang="ru-RU" dirty="0" err="1"/>
              <a:t>казымского</a:t>
            </a:r>
            <a:r>
              <a:rPr lang="ru-RU" dirty="0"/>
              <a:t> хантыйского. </a:t>
            </a:r>
            <a:r>
              <a:rPr lang="ru-RU" i="1" dirty="0"/>
              <a:t>Первая конференция по уральским, алтайским и палеоазиатским языкам. Памяти А. П. Володина. Тезисы докладов международной научной конференции, Санкт-Петербург 6–8 декабря 2018 г. — СПб.: ИЛИ РАН, 2018. </a:t>
            </a:r>
            <a:r>
              <a:rPr lang="ru-RU" dirty="0"/>
              <a:t>(</a:t>
            </a:r>
            <a:r>
              <a:rPr lang="en-US" dirty="0"/>
              <a:t>p</a:t>
            </a:r>
            <a:r>
              <a:rPr lang="ru-RU" dirty="0"/>
              <a:t>. 29)</a:t>
            </a:r>
            <a:endParaRPr lang="en-GB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33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Внешний синтаксис </a:t>
            </a:r>
            <a:r>
              <a:rPr lang="ru-RU" dirty="0" err="1"/>
              <a:t>нефинитной</a:t>
            </a:r>
            <a:r>
              <a:rPr lang="ru-RU" dirty="0"/>
              <a:t> формы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Возможная проблема для аргумента: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	</a:t>
            </a:r>
            <a:r>
              <a:rPr lang="en-US" dirty="0" smtClean="0"/>
              <a:t>wet	o</a:t>
            </a:r>
            <a:r>
              <a:rPr lang="ru-RU" dirty="0" smtClean="0"/>
              <a:t>λ</a:t>
            </a:r>
            <a:r>
              <a:rPr lang="en-US" dirty="0" smtClean="0"/>
              <a:t>-a</a:t>
            </a:r>
            <a:r>
              <a:rPr lang="ru-RU" dirty="0" smtClean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ji</a:t>
            </a:r>
            <a:r>
              <a:rPr lang="en-US" dirty="0" smtClean="0"/>
              <a:t>-t-a</a:t>
            </a:r>
            <a:r>
              <a:rPr lang="ru-RU" dirty="0" smtClean="0"/>
              <a:t>λ			</a:t>
            </a:r>
            <a:r>
              <a:rPr lang="en-US" dirty="0" err="1" smtClean="0"/>
              <a:t>wɵ</a:t>
            </a:r>
            <a:r>
              <a:rPr lang="ru-RU" dirty="0"/>
              <a:t>λ</a:t>
            </a:r>
          </a:p>
          <a:p>
            <a:pPr marL="0" indent="0">
              <a:buNone/>
            </a:pPr>
            <a:r>
              <a:rPr lang="ru-RU" dirty="0" smtClean="0"/>
              <a:t>	пять</a:t>
            </a:r>
            <a:r>
              <a:rPr lang="en-US" dirty="0"/>
              <a:t>	</a:t>
            </a:r>
            <a:r>
              <a:rPr lang="ru-RU" dirty="0"/>
              <a:t>год</a:t>
            </a:r>
            <a:r>
              <a:rPr lang="en-US" dirty="0"/>
              <a:t>-</a:t>
            </a:r>
            <a:r>
              <a:rPr lang="en-US" cap="small" dirty="0" err="1"/>
              <a:t>dat</a:t>
            </a:r>
            <a:r>
              <a:rPr lang="en-US" dirty="0"/>
              <a:t>	</a:t>
            </a:r>
            <a:r>
              <a:rPr lang="ru-RU" dirty="0" smtClean="0"/>
              <a:t>стать</a:t>
            </a:r>
            <a:r>
              <a:rPr lang="en-US" dirty="0"/>
              <a:t>-</a:t>
            </a:r>
            <a:r>
              <a:rPr lang="en-US" cap="small" dirty="0"/>
              <a:t>nfin.npst-3sg</a:t>
            </a:r>
            <a:r>
              <a:rPr lang="en-US" dirty="0"/>
              <a:t>	</a:t>
            </a:r>
            <a:r>
              <a:rPr lang="ru-RU" dirty="0"/>
              <a:t>быть</a:t>
            </a:r>
            <a:r>
              <a:rPr lang="en-US" dirty="0"/>
              <a:t>.</a:t>
            </a:r>
            <a:r>
              <a:rPr lang="en-US" cap="small" dirty="0" err="1"/>
              <a:t>npst</a:t>
            </a:r>
            <a:r>
              <a:rPr lang="en-US" cap="small" dirty="0"/>
              <a:t>[.3sg]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Кажется, ему пять </a:t>
            </a:r>
            <a:r>
              <a:rPr lang="ru-RU" dirty="0" smtClean="0"/>
              <a:t>лет’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Но тут совсем другая модальность: долженствование (Д. Сидоркина </a:t>
            </a:r>
            <a:r>
              <a:rPr lang="ru-RU" dirty="0" err="1" smtClean="0"/>
              <a:t>л.с</a:t>
            </a:r>
            <a:r>
              <a:rPr lang="ru-RU" dirty="0" smtClean="0"/>
              <a:t>.)</a:t>
            </a:r>
          </a:p>
          <a:p>
            <a:pPr lvl="1"/>
            <a:r>
              <a:rPr lang="ru-RU" dirty="0" smtClean="0"/>
              <a:t>+некоторые носители разрешают тут </a:t>
            </a:r>
            <a:r>
              <a:rPr lang="ru-RU" dirty="0" err="1" smtClean="0"/>
              <a:t>нефинитную</a:t>
            </a:r>
            <a:r>
              <a:rPr lang="ru-RU" dirty="0" smtClean="0"/>
              <a:t> форму прошедшего времени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367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риторический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Металингвистический тест на вопросительность из [Татевосов </a:t>
            </a:r>
            <a:r>
              <a:rPr lang="en-US" dirty="0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 2017: 147]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	#</a:t>
            </a:r>
            <a:r>
              <a:rPr lang="ru-RU" i="1" dirty="0" err="1"/>
              <a:t>λʉ</a:t>
            </a:r>
            <a:r>
              <a:rPr lang="en-US" i="1" dirty="0"/>
              <a:t>w</a:t>
            </a:r>
            <a:r>
              <a:rPr lang="ru-RU" i="1" dirty="0"/>
              <a:t>	χ</a:t>
            </a:r>
            <a:r>
              <a:rPr lang="en-US" i="1" dirty="0"/>
              <a:t>u</a:t>
            </a:r>
            <a:r>
              <a:rPr lang="ru-RU" i="1" dirty="0" err="1"/>
              <a:t>λś</a:t>
            </a:r>
            <a:r>
              <a:rPr lang="en-US" i="1" dirty="0" smtClean="0"/>
              <a:t>a</a:t>
            </a:r>
            <a:r>
              <a:rPr lang="ru-RU" i="1" dirty="0"/>
              <a:t>	</a:t>
            </a:r>
            <a:r>
              <a:rPr lang="ru-RU" i="1" dirty="0" smtClean="0"/>
              <a:t>	</a:t>
            </a:r>
            <a:r>
              <a:rPr lang="en-US" i="1" dirty="0" smtClean="0"/>
              <a:t>u</a:t>
            </a:r>
            <a:r>
              <a:rPr lang="ru-RU" i="1" dirty="0"/>
              <a:t>š-</a:t>
            </a:r>
            <a:r>
              <a:rPr lang="en-US" i="1" dirty="0"/>
              <a:t>a</a:t>
            </a:r>
            <a:r>
              <a:rPr lang="ru-RU" i="1" dirty="0"/>
              <a:t>	</a:t>
            </a:r>
            <a:r>
              <a:rPr lang="en-US" i="1" dirty="0"/>
              <a:t>w</a:t>
            </a:r>
            <a:r>
              <a:rPr lang="ru-RU" i="1" dirty="0"/>
              <a:t>ɛ</a:t>
            </a:r>
            <a:r>
              <a:rPr lang="en-US" i="1" dirty="0"/>
              <a:t>r</a:t>
            </a:r>
            <a:r>
              <a:rPr lang="ru-RU" i="1" dirty="0"/>
              <a:t>-</a:t>
            </a:r>
            <a:r>
              <a:rPr lang="en-US" i="1" dirty="0"/>
              <a:t>t</a:t>
            </a:r>
            <a:r>
              <a:rPr lang="ru-RU" i="1" dirty="0"/>
              <a:t>-</a:t>
            </a:r>
            <a:r>
              <a:rPr lang="en-US" i="1" dirty="0"/>
              <a:t>a</a:t>
            </a:r>
            <a:r>
              <a:rPr lang="ru-RU" i="1" dirty="0"/>
              <a:t>λ	</a:t>
            </a:r>
            <a:r>
              <a:rPr lang="en-US" i="1" dirty="0"/>
              <a:t>w</a:t>
            </a:r>
            <a:r>
              <a:rPr lang="ru-RU" i="1" dirty="0"/>
              <a:t>ɵ-</a:t>
            </a:r>
            <a:r>
              <a:rPr lang="en-US" i="1" dirty="0"/>
              <a:t>s</a:t>
            </a:r>
            <a:r>
              <a:rPr lang="ru-RU" i="1" dirty="0"/>
              <a:t>?</a:t>
            </a:r>
          </a:p>
          <a:p>
            <a:pPr marL="0" indent="0">
              <a:buNone/>
            </a:pPr>
            <a:r>
              <a:rPr lang="ru-RU" dirty="0" smtClean="0"/>
              <a:t>	он</a:t>
            </a:r>
            <a:r>
              <a:rPr lang="ru-RU" dirty="0"/>
              <a:t>	откуда	ум-</a:t>
            </a:r>
            <a:r>
              <a:rPr lang="en-US" cap="small" dirty="0" err="1"/>
              <a:t>dat</a:t>
            </a:r>
            <a:r>
              <a:rPr lang="ru-RU" dirty="0"/>
              <a:t>	делать-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Откуда ему было это узнать?’</a:t>
            </a:r>
          </a:p>
          <a:p>
            <a:pPr marL="0" indent="0">
              <a:buNone/>
            </a:pPr>
            <a:r>
              <a:rPr lang="ru-RU" i="1" dirty="0" smtClean="0"/>
              <a:t>	</a:t>
            </a:r>
            <a:r>
              <a:rPr lang="en-US" i="1" dirty="0" err="1" smtClean="0"/>
              <a:t>muj</a:t>
            </a:r>
            <a:r>
              <a:rPr lang="ru-RU" i="1" dirty="0"/>
              <a:t>	</a:t>
            </a:r>
            <a:r>
              <a:rPr lang="en-US" i="1" dirty="0"/>
              <a:t>p</a:t>
            </a:r>
            <a:r>
              <a:rPr lang="ru-RU" i="1" dirty="0"/>
              <a:t>ă</a:t>
            </a:r>
            <a:r>
              <a:rPr lang="en-US" i="1" dirty="0"/>
              <a:t>ta</a:t>
            </a:r>
            <a:r>
              <a:rPr lang="ru-RU" i="1" dirty="0"/>
              <a:t>	</a:t>
            </a:r>
            <a:r>
              <a:rPr lang="en-US" i="1" dirty="0"/>
              <a:t>in</a:t>
            </a:r>
            <a:r>
              <a:rPr lang="ru-RU" i="1" dirty="0" err="1"/>
              <a:t>śə</a:t>
            </a:r>
            <a:r>
              <a:rPr lang="en-US" i="1" dirty="0"/>
              <a:t>s</a:t>
            </a:r>
            <a:r>
              <a:rPr lang="ru-RU" i="1" dirty="0"/>
              <a:t>-λ-</a:t>
            </a:r>
            <a:r>
              <a:rPr lang="en-US" i="1" dirty="0" err="1"/>
              <a:t>en</a:t>
            </a:r>
            <a:r>
              <a:rPr lang="ru-RU" i="1" dirty="0"/>
              <a:t>?</a:t>
            </a:r>
          </a:p>
          <a:p>
            <a:pPr marL="0" indent="0">
              <a:buNone/>
            </a:pPr>
            <a:r>
              <a:rPr lang="ru-RU" dirty="0" smtClean="0"/>
              <a:t>	что</a:t>
            </a:r>
            <a:r>
              <a:rPr lang="ru-RU" dirty="0"/>
              <a:t>	для	спрашивать-</a:t>
            </a:r>
            <a:r>
              <a:rPr lang="en-US" cap="small" dirty="0" err="1"/>
              <a:t>npst</a:t>
            </a:r>
            <a:r>
              <a:rPr lang="ru-RU" cap="small" dirty="0"/>
              <a:t>-2</a:t>
            </a:r>
            <a:r>
              <a:rPr lang="en-US" cap="small" dirty="0"/>
              <a:t>sg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Почему ты спрашиваешь?’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982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Риторический 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Риторический вопрос – вопрос, ответ на который известен и говорящему, и слушающему </a:t>
            </a:r>
            <a:r>
              <a:rPr lang="en-GB" dirty="0" smtClean="0"/>
              <a:t>[</a:t>
            </a:r>
            <a:r>
              <a:rPr lang="en-GB" dirty="0" err="1" smtClean="0"/>
              <a:t>Caponigro</a:t>
            </a:r>
            <a:r>
              <a:rPr lang="en-GB" dirty="0" smtClean="0"/>
              <a:t> &amp; </a:t>
            </a:r>
            <a:r>
              <a:rPr lang="en-GB" dirty="0" err="1" smtClean="0"/>
              <a:t>Sprouse</a:t>
            </a:r>
            <a:r>
              <a:rPr lang="en-GB" dirty="0" smtClean="0"/>
              <a:t> 2007]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124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Вопросительные слова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вопросительных слов прям запрещено только </a:t>
            </a:r>
            <a:r>
              <a:rPr lang="en-GB" dirty="0" err="1" smtClean="0"/>
              <a:t>muj</a:t>
            </a:r>
            <a:r>
              <a:rPr lang="en-GB" dirty="0" smtClean="0"/>
              <a:t> </a:t>
            </a:r>
            <a:r>
              <a:rPr lang="en-GB" dirty="0" err="1" smtClean="0"/>
              <a:t>eweλt</a:t>
            </a:r>
            <a:r>
              <a:rPr lang="en-GB" dirty="0" smtClean="0"/>
              <a:t> ‘</a:t>
            </a:r>
            <a:r>
              <a:rPr lang="ru-RU" dirty="0" smtClean="0"/>
              <a:t>почему</a:t>
            </a:r>
            <a:r>
              <a:rPr lang="en-GB" dirty="0" smtClean="0"/>
              <a:t>’. </a:t>
            </a:r>
            <a:r>
              <a:rPr lang="ru-RU" dirty="0" smtClean="0"/>
              <a:t>Судя по всему это связано с </a:t>
            </a:r>
            <a:r>
              <a:rPr lang="ru-RU" dirty="0" err="1" smtClean="0"/>
              <a:t>несоместимостью</a:t>
            </a:r>
            <a:r>
              <a:rPr lang="ru-RU" dirty="0" smtClean="0"/>
              <a:t> с типом модальной семантики</a:t>
            </a:r>
          </a:p>
          <a:p>
            <a:endParaRPr lang="ru-RU" dirty="0"/>
          </a:p>
          <a:p>
            <a:pPr marL="0" lvl="0" indent="0">
              <a:buNone/>
            </a:pPr>
            <a:r>
              <a:rPr lang="ru-RU" i="1" dirty="0" smtClean="0"/>
              <a:t>	</a:t>
            </a:r>
            <a:r>
              <a:rPr lang="en-US" i="1" dirty="0" smtClean="0"/>
              <a:t>*</a:t>
            </a:r>
            <a:r>
              <a:rPr lang="en-US" i="1" dirty="0" err="1"/>
              <a:t>muj</a:t>
            </a:r>
            <a:r>
              <a:rPr lang="en-US" i="1" dirty="0"/>
              <a:t>	</a:t>
            </a:r>
            <a:r>
              <a:rPr lang="en-US" i="1" dirty="0" err="1"/>
              <a:t>ewə</a:t>
            </a:r>
            <a:r>
              <a:rPr lang="ru-RU" i="1" dirty="0"/>
              <a:t>λ</a:t>
            </a:r>
            <a:r>
              <a:rPr lang="en-US" i="1" dirty="0"/>
              <a:t>t	</a:t>
            </a:r>
            <a:r>
              <a:rPr lang="en-US" i="1" dirty="0" err="1"/>
              <a:t>pă</a:t>
            </a:r>
            <a:r>
              <a:rPr lang="ru-RU" i="1" dirty="0"/>
              <a:t>λ</a:t>
            </a:r>
            <a:r>
              <a:rPr lang="en-US" i="1" dirty="0"/>
              <a:t>-t-a</a:t>
            </a:r>
            <a:r>
              <a:rPr lang="ru-RU" i="1" dirty="0"/>
              <a:t>λ</a:t>
            </a:r>
            <a:r>
              <a:rPr lang="en-US" i="1" dirty="0"/>
              <a:t>	</a:t>
            </a:r>
            <a:r>
              <a:rPr lang="ru-RU" i="1" dirty="0" smtClean="0"/>
              <a:t>	</a:t>
            </a:r>
            <a:r>
              <a:rPr lang="en-US" i="1" dirty="0"/>
              <a:t>	</a:t>
            </a:r>
            <a:r>
              <a:rPr lang="en-US" i="1" dirty="0" err="1"/>
              <a:t>wɵ</a:t>
            </a:r>
            <a:r>
              <a:rPr lang="en-US" i="1" dirty="0"/>
              <a:t>-s?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что</a:t>
            </a:r>
            <a:r>
              <a:rPr lang="ru-RU" dirty="0"/>
              <a:t>	из	бояться-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Чего ему было бояться?’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5723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Нефинитный</a:t>
            </a:r>
            <a:r>
              <a:rPr lang="ru-RU" dirty="0" smtClean="0"/>
              <a:t> риторический вопрос</a:t>
            </a:r>
          </a:p>
          <a:p>
            <a:endParaRPr lang="ru-RU" dirty="0"/>
          </a:p>
          <a:p>
            <a:pPr marL="0" lvl="0" indent="0">
              <a:buNone/>
            </a:pPr>
            <a:r>
              <a:rPr lang="ru-RU" i="1" dirty="0" smtClean="0"/>
              <a:t>	</a:t>
            </a:r>
            <a:r>
              <a:rPr lang="en-US" i="1" dirty="0" err="1" smtClean="0"/>
              <a:t>wa</a:t>
            </a:r>
            <a:r>
              <a:rPr lang="ru-RU" i="1" dirty="0"/>
              <a:t>ś</a:t>
            </a:r>
            <a:r>
              <a:rPr lang="en-US" i="1" dirty="0"/>
              <a:t>a</a:t>
            </a:r>
            <a:r>
              <a:rPr lang="ru-RU" i="1" dirty="0"/>
              <a:t>-</a:t>
            </a:r>
            <a:r>
              <a:rPr lang="en-US" i="1" dirty="0" err="1" smtClean="0"/>
              <a:t>jen</a:t>
            </a:r>
            <a:r>
              <a:rPr lang="ru-RU" i="1" dirty="0"/>
              <a:t>	</a:t>
            </a:r>
            <a:r>
              <a:rPr lang="en-US" i="1" dirty="0" err="1"/>
              <a:t>χuλta</a:t>
            </a:r>
            <a:r>
              <a:rPr lang="ru-RU" i="1" dirty="0"/>
              <a:t>	</a:t>
            </a:r>
            <a:r>
              <a:rPr lang="en-US" i="1" dirty="0"/>
              <a:t>m</a:t>
            </a:r>
            <a:r>
              <a:rPr lang="ru-RU" i="1" dirty="0"/>
              <a:t>ă</a:t>
            </a:r>
            <a:r>
              <a:rPr lang="en-US" i="1" dirty="0"/>
              <a:t>n</a:t>
            </a:r>
            <a:r>
              <a:rPr lang="ru-RU" i="1" dirty="0"/>
              <a:t>-</a:t>
            </a:r>
            <a:r>
              <a:rPr lang="en-US" i="1" dirty="0"/>
              <a:t>t</a:t>
            </a:r>
            <a:r>
              <a:rPr lang="ru-RU" i="1" dirty="0"/>
              <a:t>-</a:t>
            </a:r>
            <a:r>
              <a:rPr lang="en-US" i="1" dirty="0" err="1"/>
              <a:t>aλ</a:t>
            </a:r>
            <a:r>
              <a:rPr lang="ru-RU" i="1" dirty="0"/>
              <a:t>		</a:t>
            </a:r>
            <a:r>
              <a:rPr lang="en-US" b="1" i="1" dirty="0"/>
              <a:t>w</a:t>
            </a:r>
            <a:r>
              <a:rPr lang="ru-RU" b="1" i="1" dirty="0"/>
              <a:t>ɵ-</a:t>
            </a:r>
            <a:r>
              <a:rPr lang="en-US" b="1" i="1" dirty="0"/>
              <a:t>s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куда	идти-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npst</a:t>
            </a:r>
            <a:r>
              <a:rPr lang="ru-RU" cap="small" dirty="0"/>
              <a:t>-3</a:t>
            </a:r>
            <a:r>
              <a:rPr lang="en-US" cap="small" dirty="0"/>
              <a:t>sg</a:t>
            </a:r>
            <a:r>
              <a:rPr lang="ru-RU" dirty="0"/>
              <a:t>	быть-</a:t>
            </a:r>
            <a:r>
              <a:rPr lang="en-US" cap="small" dirty="0" err="1"/>
              <a:t>pst</a:t>
            </a:r>
            <a:r>
              <a:rPr lang="ru-RU" cap="small" dirty="0"/>
              <a:t>[.3</a:t>
            </a:r>
            <a:r>
              <a:rPr lang="en-US" cap="small" dirty="0"/>
              <a:t>sg</a:t>
            </a:r>
            <a:r>
              <a:rPr lang="ru-RU" cap="small" dirty="0"/>
              <a:t>]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Куда Васе было деться</a:t>
            </a:r>
            <a:r>
              <a:rPr lang="ru-RU" dirty="0" smtClean="0"/>
              <a:t>?’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40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Ранее рассматривался только как фразеологизм </a:t>
            </a:r>
            <a:r>
              <a:rPr lang="en-GB" dirty="0" smtClean="0"/>
              <a:t>[</a:t>
            </a:r>
            <a:r>
              <a:rPr lang="ru-RU" dirty="0" err="1" smtClean="0"/>
              <a:t>Соловар</a:t>
            </a:r>
            <a:r>
              <a:rPr lang="ru-RU" dirty="0" smtClean="0"/>
              <a:t> 2014</a:t>
            </a:r>
            <a:r>
              <a:rPr lang="en-GB" dirty="0" smtClean="0"/>
              <a:t>]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Это правда для некоторых людей; но среди опрошенных информантов есть 4 человека, для которых эти конструкции продуктивны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Раз это не фразеологизм, то можно работать над анализом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18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6127" y="2699111"/>
            <a:ext cx="10515600" cy="1325563"/>
          </a:xfrm>
        </p:spPr>
        <p:txBody>
          <a:bodyPr/>
          <a:lstStyle/>
          <a:p>
            <a:r>
              <a:rPr lang="ru-RU" dirty="0" err="1" smtClean="0"/>
              <a:t>Нефинитные</a:t>
            </a:r>
            <a:r>
              <a:rPr lang="ru-RU" dirty="0" smtClean="0"/>
              <a:t> формы в хантыйском языке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92799"/>
            <a:ext cx="10515600" cy="2841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386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основных показателя </a:t>
            </a:r>
            <a:r>
              <a:rPr lang="ru-RU" dirty="0" err="1" smtClean="0"/>
              <a:t>нефинитных</a:t>
            </a:r>
            <a:r>
              <a:rPr lang="ru-RU" dirty="0" smtClean="0"/>
              <a:t> форм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-</a:t>
            </a:r>
            <a:r>
              <a:rPr lang="en-GB" i="1" dirty="0" smtClean="0"/>
              <a:t>t(</a:t>
            </a:r>
            <a:r>
              <a:rPr lang="en-GB" i="1" dirty="0" err="1" smtClean="0"/>
              <a:t>i</a:t>
            </a:r>
            <a:r>
              <a:rPr lang="en-GB" i="1" dirty="0" smtClean="0"/>
              <a:t>) </a:t>
            </a:r>
            <a:r>
              <a:rPr lang="ru-RU" i="1" dirty="0" smtClean="0"/>
              <a:t>– </a:t>
            </a:r>
            <a:r>
              <a:rPr lang="ru-RU" dirty="0" smtClean="0"/>
              <a:t>непрошедшее время</a:t>
            </a:r>
            <a:endParaRPr lang="en-GB" dirty="0" smtClean="0"/>
          </a:p>
          <a:p>
            <a:r>
              <a:rPr lang="en-GB" dirty="0" smtClean="0"/>
              <a:t>-</a:t>
            </a:r>
            <a:r>
              <a:rPr lang="en-GB" i="1" dirty="0" smtClean="0"/>
              <a:t>(ə)m</a:t>
            </a:r>
            <a:r>
              <a:rPr lang="en-GB" dirty="0" smtClean="0"/>
              <a:t> </a:t>
            </a:r>
            <a:r>
              <a:rPr lang="ru-RU" dirty="0" smtClean="0"/>
              <a:t>– прошедшее время</a:t>
            </a:r>
            <a:endParaRPr lang="en-GB" dirty="0" smtClean="0"/>
          </a:p>
          <a:p>
            <a:r>
              <a:rPr lang="ru-RU" dirty="0" smtClean="0"/>
              <a:t>Например, в функции причастия:</a:t>
            </a:r>
            <a:endParaRPr lang="en-GB" dirty="0"/>
          </a:p>
          <a:p>
            <a:pPr marL="0" lvl="0" indent="0">
              <a:buNone/>
            </a:pPr>
            <a:r>
              <a:rPr lang="ru-RU" i="1" dirty="0" smtClean="0"/>
              <a:t>а.</a:t>
            </a:r>
            <a:r>
              <a:rPr lang="ru-RU" i="1" dirty="0" smtClean="0"/>
              <a:t>	</a:t>
            </a:r>
            <a:r>
              <a:rPr lang="en-US" i="1" dirty="0" smtClean="0"/>
              <a:t>[</a:t>
            </a:r>
            <a:r>
              <a:rPr lang="en-US" i="1" dirty="0"/>
              <a:t>ma	</a:t>
            </a:r>
            <a:r>
              <a:rPr lang="en-US" i="1" dirty="0" err="1"/>
              <a:t>aś-ɛm</a:t>
            </a:r>
            <a:r>
              <a:rPr lang="en-US" i="1" dirty="0"/>
              <a:t>	</a:t>
            </a:r>
            <a:r>
              <a:rPr lang="en-US" i="1" dirty="0" err="1"/>
              <a:t>ari-ti</a:t>
            </a:r>
            <a:r>
              <a:rPr lang="en-US" i="1" dirty="0"/>
              <a:t>	</a:t>
            </a:r>
            <a:r>
              <a:rPr lang="en-US" i="1" dirty="0" err="1"/>
              <a:t>ar</a:t>
            </a:r>
            <a:r>
              <a:rPr lang="en-US" i="1" dirty="0"/>
              <a:t>]	</a:t>
            </a:r>
            <a:r>
              <a:rPr lang="en-US" i="1" dirty="0" err="1"/>
              <a:t>jis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en-US" dirty="0" smtClean="0"/>
              <a:t>я</a:t>
            </a:r>
            <a:r>
              <a:rPr lang="en-US" dirty="0"/>
              <a:t>	</a:t>
            </a:r>
            <a:r>
              <a:rPr lang="ru-RU" dirty="0"/>
              <a:t>отец</a:t>
            </a:r>
            <a:r>
              <a:rPr lang="en-US" dirty="0"/>
              <a:t>-</a:t>
            </a:r>
            <a:r>
              <a:rPr lang="en-US" cap="small" dirty="0"/>
              <a:t>poss.1sg</a:t>
            </a:r>
            <a:r>
              <a:rPr lang="en-US" dirty="0"/>
              <a:t>	</a:t>
            </a:r>
            <a:r>
              <a:rPr lang="ru-RU" dirty="0"/>
              <a:t>петь</a:t>
            </a:r>
            <a:r>
              <a:rPr lang="en-US" dirty="0"/>
              <a:t>-</a:t>
            </a:r>
            <a:r>
              <a:rPr lang="en-US" cap="small" dirty="0" err="1"/>
              <a:t>nfin.npst</a:t>
            </a:r>
            <a:r>
              <a:rPr lang="en-US" dirty="0"/>
              <a:t>	</a:t>
            </a:r>
            <a:r>
              <a:rPr lang="ru-RU" dirty="0"/>
              <a:t>песня</a:t>
            </a:r>
            <a:r>
              <a:rPr lang="en-US" dirty="0"/>
              <a:t>	</a:t>
            </a:r>
            <a:r>
              <a:rPr lang="ru-RU" dirty="0"/>
              <a:t>древний</a:t>
            </a:r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Песня, которую поёт/будет петь мой отец, древняя.’ </a:t>
            </a:r>
            <a:r>
              <a:rPr lang="en-US" dirty="0"/>
              <a:t>[</a:t>
            </a:r>
            <a:r>
              <a:rPr lang="en-US" dirty="0" err="1"/>
              <a:t>Bikina</a:t>
            </a:r>
            <a:r>
              <a:rPr lang="en-US" dirty="0"/>
              <a:t> et al. </a:t>
            </a:r>
            <a:r>
              <a:rPr lang="ru-RU" dirty="0" smtClean="0"/>
              <a:t>2022</a:t>
            </a:r>
            <a:r>
              <a:rPr lang="en-US" dirty="0" smtClean="0"/>
              <a:t>]</a:t>
            </a:r>
            <a:endParaRPr lang="ru-RU" dirty="0"/>
          </a:p>
          <a:p>
            <a:pPr marL="0" lvl="0" indent="0">
              <a:buNone/>
            </a:pPr>
            <a:r>
              <a:rPr lang="ru-RU" i="1" dirty="0" smtClean="0"/>
              <a:t>б. </a:t>
            </a:r>
            <a:r>
              <a:rPr lang="ru-RU" i="1" dirty="0" smtClean="0"/>
              <a:t>	</a:t>
            </a:r>
            <a:r>
              <a:rPr lang="en-US" i="1" dirty="0" smtClean="0"/>
              <a:t>[</a:t>
            </a:r>
            <a:r>
              <a:rPr lang="en-US" i="1" dirty="0"/>
              <a:t>ma	</a:t>
            </a:r>
            <a:r>
              <a:rPr lang="en-US" i="1" dirty="0" err="1"/>
              <a:t>aś-ɛm</a:t>
            </a:r>
            <a:r>
              <a:rPr lang="en-US" i="1" dirty="0"/>
              <a:t>	</a:t>
            </a:r>
            <a:r>
              <a:rPr lang="en-US" i="1" dirty="0" err="1"/>
              <a:t>ari-jəm</a:t>
            </a:r>
            <a:r>
              <a:rPr lang="en-US" i="1" dirty="0"/>
              <a:t>	</a:t>
            </a:r>
            <a:r>
              <a:rPr lang="en-US" i="1" dirty="0" err="1"/>
              <a:t>ar</a:t>
            </a:r>
            <a:r>
              <a:rPr lang="en-US" i="1" dirty="0"/>
              <a:t>]	</a:t>
            </a:r>
            <a:r>
              <a:rPr lang="en-US" i="1" dirty="0" err="1"/>
              <a:t>jis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	я</a:t>
            </a:r>
            <a:r>
              <a:rPr lang="en-US" dirty="0"/>
              <a:t>	</a:t>
            </a:r>
            <a:r>
              <a:rPr lang="ru-RU" dirty="0"/>
              <a:t>отец</a:t>
            </a:r>
            <a:r>
              <a:rPr lang="en-US" dirty="0"/>
              <a:t>-</a:t>
            </a:r>
            <a:r>
              <a:rPr lang="en-US" cap="small" dirty="0"/>
              <a:t>poss.1sg</a:t>
            </a:r>
            <a:r>
              <a:rPr lang="en-US" dirty="0"/>
              <a:t>	петь-</a:t>
            </a:r>
            <a:r>
              <a:rPr lang="en-US" cap="small" dirty="0"/>
              <a:t>nfin.pst</a:t>
            </a:r>
            <a:r>
              <a:rPr lang="en-US" dirty="0"/>
              <a:t>	</a:t>
            </a:r>
            <a:r>
              <a:rPr lang="ru-RU" dirty="0"/>
              <a:t>песня</a:t>
            </a:r>
            <a:r>
              <a:rPr lang="en-US" dirty="0"/>
              <a:t>	</a:t>
            </a:r>
            <a:r>
              <a:rPr lang="ru-RU" dirty="0"/>
              <a:t>древний</a:t>
            </a:r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Песня, которую пел мой отец, древняя’ [</a:t>
            </a:r>
            <a:r>
              <a:rPr lang="en-US" dirty="0" err="1"/>
              <a:t>Bikina</a:t>
            </a:r>
            <a:r>
              <a:rPr lang="en-US" dirty="0"/>
              <a:t> et al</a:t>
            </a:r>
            <a:r>
              <a:rPr lang="ru-RU" dirty="0"/>
              <a:t>. </a:t>
            </a:r>
            <a:r>
              <a:rPr lang="ru-RU" dirty="0" smtClean="0"/>
              <a:t>2022]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97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Герундий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 вида </a:t>
            </a:r>
            <a:r>
              <a:rPr lang="en-GB" dirty="0" smtClean="0"/>
              <a:t>V-</a:t>
            </a:r>
            <a:r>
              <a:rPr lang="en-GB" dirty="0" err="1" smtClean="0"/>
              <a:t>nfin</a:t>
            </a:r>
            <a:r>
              <a:rPr lang="en-GB" dirty="0" smtClean="0"/>
              <a:t>-</a:t>
            </a:r>
            <a:r>
              <a:rPr lang="en-GB" dirty="0" err="1" smtClean="0"/>
              <a:t>poss</a:t>
            </a:r>
            <a:endParaRPr lang="en-GB" dirty="0" smtClean="0"/>
          </a:p>
          <a:p>
            <a:r>
              <a:rPr lang="ru-RU" dirty="0" smtClean="0"/>
              <a:t>Может использоваться как:</a:t>
            </a:r>
            <a:endParaRPr lang="en-GB" dirty="0"/>
          </a:p>
          <a:p>
            <a:pPr lvl="1"/>
            <a:r>
              <a:rPr lang="ru-RU" dirty="0" smtClean="0"/>
              <a:t>комплемент глаголов говорения, перцепции и ментальных 		предикатов</a:t>
            </a:r>
            <a:endParaRPr lang="en-GB" dirty="0"/>
          </a:p>
          <a:p>
            <a:pPr lvl="1"/>
            <a:r>
              <a:rPr lang="ru-RU" dirty="0" smtClean="0"/>
              <a:t>комплемент послелога</a:t>
            </a:r>
            <a:endParaRPr lang="en-GB" dirty="0" smtClean="0"/>
          </a:p>
          <a:p>
            <a:pPr lvl="1"/>
            <a:r>
              <a:rPr lang="ru-RU" dirty="0" err="1" smtClean="0"/>
              <a:t>миратив</a:t>
            </a:r>
            <a:r>
              <a:rPr lang="ru-RU" dirty="0" smtClean="0"/>
              <a:t>/</a:t>
            </a:r>
            <a:r>
              <a:rPr lang="ru-RU" dirty="0" err="1" smtClean="0"/>
              <a:t>эвиденциальность</a:t>
            </a:r>
            <a:r>
              <a:rPr lang="ru-RU" dirty="0" smtClean="0"/>
              <a:t> (обычно в независимых 				употреблениях)</a:t>
            </a:r>
          </a:p>
        </p:txBody>
      </p:sp>
    </p:spTree>
    <p:extLst>
      <p:ext uri="{BB962C8B-B14F-4D97-AF65-F5344CB8AC3E}">
        <p14:creationId xmlns:p14="http://schemas.microsoft.com/office/powerpoint/2010/main" val="183438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Герундий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Сентенциальный актант</a:t>
            </a:r>
          </a:p>
          <a:p>
            <a:endParaRPr lang="ru-RU" dirty="0" smtClean="0"/>
          </a:p>
          <a:p>
            <a:pPr marL="0" lvl="0" indent="0">
              <a:buNone/>
            </a:pPr>
            <a:r>
              <a:rPr lang="ru-RU" i="1" dirty="0" err="1" smtClean="0"/>
              <a:t>was’a-jen</a:t>
            </a:r>
            <a:r>
              <a:rPr lang="ru-RU" i="1" dirty="0"/>
              <a:t>	</a:t>
            </a:r>
            <a:r>
              <a:rPr lang="ru-RU" i="1" dirty="0" err="1" smtClean="0"/>
              <a:t>ma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rat</a:t>
            </a:r>
            <a:r>
              <a:rPr lang="ru-RU" i="1" dirty="0"/>
              <a:t>	</a:t>
            </a:r>
            <a:r>
              <a:rPr lang="ru-RU" b="1" i="1" dirty="0" err="1"/>
              <a:t>χɵrt</a:t>
            </a:r>
            <a:r>
              <a:rPr lang="ru-RU" b="1" i="1" dirty="0"/>
              <a:t>-m-</a:t>
            </a:r>
            <a:r>
              <a:rPr lang="ru-RU" b="1" i="1" dirty="0" err="1"/>
              <a:t>ɛm</a:t>
            </a:r>
            <a:r>
              <a:rPr lang="ru-RU" i="1" dirty="0"/>
              <a:t>	</a:t>
            </a:r>
            <a:r>
              <a:rPr lang="ru-RU" i="1" dirty="0" smtClean="0"/>
              <a:t>	</a:t>
            </a:r>
            <a:r>
              <a:rPr lang="ru-RU" i="1" dirty="0"/>
              <a:t>	</a:t>
            </a:r>
            <a:r>
              <a:rPr lang="ru-RU" i="1" dirty="0" err="1"/>
              <a:t>wɵ</a:t>
            </a:r>
            <a:r>
              <a:rPr lang="ru-RU" i="1" dirty="0"/>
              <a:t>-λ-</a:t>
            </a:r>
            <a:r>
              <a:rPr lang="ru-RU" i="1" dirty="0" err="1"/>
              <a:t>λe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.-</a:t>
            </a:r>
            <a:r>
              <a:rPr lang="en-US" cap="small" dirty="0" err="1"/>
              <a:t>poss</a:t>
            </a:r>
            <a:r>
              <a:rPr lang="ru-RU" cap="small" dirty="0"/>
              <a:t>.2</a:t>
            </a:r>
            <a:r>
              <a:rPr lang="en-US" cap="small" dirty="0"/>
              <a:t>sg</a:t>
            </a:r>
            <a:r>
              <a:rPr lang="ru-RU" dirty="0"/>
              <a:t>	</a:t>
            </a:r>
            <a:r>
              <a:rPr lang="ru-RU" dirty="0" smtClean="0"/>
              <a:t>я       костер</a:t>
            </a:r>
            <a:r>
              <a:rPr lang="ru-RU" dirty="0"/>
              <a:t>	тушить-</a:t>
            </a:r>
            <a:r>
              <a:rPr lang="en-US" cap="small" dirty="0" err="1"/>
              <a:t>nfin</a:t>
            </a:r>
            <a:r>
              <a:rPr lang="ru-RU" cap="small" dirty="0"/>
              <a:t>.</a:t>
            </a:r>
            <a:r>
              <a:rPr lang="en-US" cap="small" dirty="0" err="1"/>
              <a:t>pst</a:t>
            </a:r>
            <a:r>
              <a:rPr lang="ru-RU" cap="small" dirty="0"/>
              <a:t>-1</a:t>
            </a:r>
            <a:r>
              <a:rPr lang="en-US" cap="small" dirty="0"/>
              <a:t>sg</a:t>
            </a:r>
            <a:r>
              <a:rPr lang="ru-RU" cap="small" dirty="0"/>
              <a:t>	</a:t>
            </a:r>
            <a:r>
              <a:rPr lang="ru-RU" dirty="0"/>
              <a:t>знать-</a:t>
            </a:r>
            <a:r>
              <a:rPr lang="en-US" cap="small" dirty="0" err="1"/>
              <a:t>npst</a:t>
            </a:r>
            <a:r>
              <a:rPr lang="ru-RU" cap="small" dirty="0"/>
              <a:t> -3</a:t>
            </a:r>
            <a:r>
              <a:rPr lang="en-US" cap="small" dirty="0"/>
              <a:t>sg</a:t>
            </a:r>
            <a:r>
              <a:rPr lang="ru-RU" cap="small" dirty="0"/>
              <a:t>&gt;</a:t>
            </a:r>
            <a:r>
              <a:rPr lang="en-US" cap="small" dirty="0"/>
              <a:t>sg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‘</a:t>
            </a:r>
            <a:r>
              <a:rPr lang="ru-RU" dirty="0"/>
              <a:t>Вася знает, что я потушил костер’ [Поцелуев 2020]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27910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Герундий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Миратив</a:t>
            </a:r>
            <a:endParaRPr lang="ru-RU" dirty="0" smtClean="0"/>
          </a:p>
          <a:p>
            <a:endParaRPr lang="ru-RU" dirty="0" smtClean="0"/>
          </a:p>
          <a:p>
            <a:pPr marL="0" lvl="0" indent="0">
              <a:buNone/>
            </a:pPr>
            <a:r>
              <a:rPr lang="ru-RU" i="1" dirty="0" smtClean="0"/>
              <a:t>	</a:t>
            </a:r>
            <a:r>
              <a:rPr lang="en-US" i="1" dirty="0" smtClean="0"/>
              <a:t>want-e</a:t>
            </a:r>
            <a:r>
              <a:rPr lang="en-US" i="1" dirty="0"/>
              <a:t>,	</a:t>
            </a:r>
            <a:r>
              <a:rPr lang="ru-RU" i="1" dirty="0"/>
              <a:t>λ</a:t>
            </a:r>
            <a:r>
              <a:rPr lang="en-US" i="1" dirty="0" err="1"/>
              <a:t>ʉw</a:t>
            </a:r>
            <a:r>
              <a:rPr lang="en-US" i="1" dirty="0"/>
              <a:t>	u</a:t>
            </a:r>
            <a:r>
              <a:rPr lang="ru-RU" i="1" dirty="0"/>
              <a:t>λ</a:t>
            </a:r>
            <a:r>
              <a:rPr lang="en-US" i="1" dirty="0"/>
              <a:t>-t-a</a:t>
            </a:r>
            <a:r>
              <a:rPr lang="ru-RU" i="1" dirty="0"/>
              <a:t>λ</a:t>
            </a:r>
          </a:p>
          <a:p>
            <a:pPr marL="0" indent="0">
              <a:buNone/>
            </a:pPr>
            <a:r>
              <a:rPr lang="ru-RU" dirty="0" smtClean="0"/>
              <a:t>	смотреть</a:t>
            </a:r>
            <a:r>
              <a:rPr lang="en-US" dirty="0"/>
              <a:t>-</a:t>
            </a:r>
            <a:r>
              <a:rPr lang="en-US" cap="small" dirty="0"/>
              <a:t>ımp.sg&gt;sg</a:t>
            </a:r>
            <a:r>
              <a:rPr lang="en-US" dirty="0"/>
              <a:t>	</a:t>
            </a:r>
            <a:r>
              <a:rPr lang="ru-RU" dirty="0"/>
              <a:t>он</a:t>
            </a:r>
            <a:r>
              <a:rPr lang="en-US" dirty="0"/>
              <a:t>	</a:t>
            </a:r>
            <a:r>
              <a:rPr lang="ru-RU" dirty="0"/>
              <a:t>спать</a:t>
            </a:r>
            <a:r>
              <a:rPr lang="en-US" dirty="0"/>
              <a:t>-</a:t>
            </a:r>
            <a:r>
              <a:rPr lang="en-US" cap="small" dirty="0"/>
              <a:t>nfin.npst-3sg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‘</a:t>
            </a:r>
            <a:r>
              <a:rPr lang="ru-RU" dirty="0"/>
              <a:t>Смотри, он, оказывается, спит’.[Голосов 2018]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867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789</Words>
  <Application>Microsoft Office PowerPoint</Application>
  <PresentationFormat>Широкоэкранный</PresentationFormat>
  <Paragraphs>195</Paragraphs>
  <Slides>29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MS Mincho</vt:lpstr>
      <vt:lpstr>Arial</vt:lpstr>
      <vt:lpstr>Calibri</vt:lpstr>
      <vt:lpstr>Calibri Light</vt:lpstr>
      <vt:lpstr>Mangal</vt:lpstr>
      <vt:lpstr>Times New Roman</vt:lpstr>
      <vt:lpstr>Тема Office</vt:lpstr>
      <vt:lpstr>Нефинитные риторические вопросы в системе нефинитных форм казымского диалекта хантыйского языка</vt:lpstr>
      <vt:lpstr>Введение</vt:lpstr>
      <vt:lpstr>Введение</vt:lpstr>
      <vt:lpstr>Введение</vt:lpstr>
      <vt:lpstr>Нефинитные формы в хантыйском языке</vt:lpstr>
      <vt:lpstr>Два основных показателя нефинитных форм</vt:lpstr>
      <vt:lpstr>Герундий</vt:lpstr>
      <vt:lpstr>Герундий</vt:lpstr>
      <vt:lpstr>Герундий</vt:lpstr>
      <vt:lpstr>Русалочные конструкции</vt:lpstr>
      <vt:lpstr>В хантыйском</vt:lpstr>
      <vt:lpstr>НРВ; сверхкраткий обзор морфосинтаксиса</vt:lpstr>
      <vt:lpstr>В чём проблема?</vt:lpstr>
      <vt:lpstr>Давайте сравним эти конструкции</vt:lpstr>
      <vt:lpstr>Внешний синтаксис нефинитной формы</vt:lpstr>
      <vt:lpstr>Внешний синтаксис нефинитной формы</vt:lpstr>
      <vt:lpstr>Собственно нефинитная форма</vt:lpstr>
      <vt:lpstr>Собственно нефинитная форма</vt:lpstr>
      <vt:lpstr>Семантика конструкции</vt:lpstr>
      <vt:lpstr>Пассивная парадигма</vt:lpstr>
      <vt:lpstr>Пассивная парадигма</vt:lpstr>
      <vt:lpstr>Пассивная парадигма</vt:lpstr>
      <vt:lpstr>Итоги</vt:lpstr>
      <vt:lpstr>Вывод</vt:lpstr>
      <vt:lpstr>Литература</vt:lpstr>
      <vt:lpstr>Внешний синтаксис нефинитной формы</vt:lpstr>
      <vt:lpstr>Почему риторический</vt:lpstr>
      <vt:lpstr>Риторический вопрос</vt:lpstr>
      <vt:lpstr>Вопросительные слова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Нефинитные риторические вопросы в системе нефинитных форм казымского диалекта хантыйского языка</dc:title>
  <dc:creator>Пользователь Windows</dc:creator>
  <cp:lastModifiedBy>Пользователь Windows</cp:lastModifiedBy>
  <cp:revision>54</cp:revision>
  <dcterms:created xsi:type="dcterms:W3CDTF">2022-11-14T22:33:15Z</dcterms:created>
  <dcterms:modified xsi:type="dcterms:W3CDTF">2022-11-22T19:32:20Z</dcterms:modified>
</cp:coreProperties>
</file>