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sldIdLst>
    <p:sldId id="257" r:id="rId2"/>
    <p:sldId id="307" r:id="rId3"/>
    <p:sldId id="265" r:id="rId4"/>
    <p:sldId id="286" r:id="rId5"/>
    <p:sldId id="288" r:id="rId6"/>
    <p:sldId id="289" r:id="rId7"/>
    <p:sldId id="291" r:id="rId8"/>
    <p:sldId id="292" r:id="rId9"/>
    <p:sldId id="293" r:id="rId10"/>
    <p:sldId id="271" r:id="rId11"/>
    <p:sldId id="294" r:id="rId12"/>
    <p:sldId id="295" r:id="rId13"/>
    <p:sldId id="296" r:id="rId14"/>
    <p:sldId id="297" r:id="rId15"/>
    <p:sldId id="298" r:id="rId16"/>
    <p:sldId id="299" r:id="rId17"/>
    <p:sldId id="300" r:id="rId18"/>
    <p:sldId id="281" r:id="rId19"/>
    <p:sldId id="301" r:id="rId20"/>
    <p:sldId id="302" r:id="rId21"/>
    <p:sldId id="303" r:id="rId22"/>
    <p:sldId id="304" r:id="rId23"/>
    <p:sldId id="305" r:id="rId24"/>
    <p:sldId id="306"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704" autoAdjust="0"/>
    <p:restoredTop sz="94664" autoAdjust="0"/>
  </p:normalViewPr>
  <p:slideViewPr>
    <p:cSldViewPr showGuides="1">
      <p:cViewPr varScale="1">
        <p:scale>
          <a:sx n="79" d="100"/>
          <a:sy n="79" d="100"/>
        </p:scale>
        <p:origin x="-864"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23B0E0-8B78-4B1F-9AFE-ED3EEACFC7EB}" type="datetimeFigureOut">
              <a:rPr lang="ru-RU" smtClean="0"/>
              <a:t>27.03.19</a:t>
            </a:fld>
            <a:endParaRPr lang="ru-R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BA2632-D74A-4316-9E58-F211705A67A4}" type="slidenum">
              <a:rPr lang="ru-RU" smtClean="0"/>
              <a:t>‹#›</a:t>
            </a:fld>
            <a:endParaRPr lang="ru-RU"/>
          </a:p>
        </p:txBody>
      </p:sp>
    </p:spTree>
    <p:extLst>
      <p:ext uri="{BB962C8B-B14F-4D97-AF65-F5344CB8AC3E}">
        <p14:creationId xmlns:p14="http://schemas.microsoft.com/office/powerpoint/2010/main" val="12619438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6"/>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BFAC772-D30D-4C0E-85B9-6B84A9B02598}" type="slidenum">
              <a:rPr lang="ru-RU" smtClean="0"/>
              <a:t>‹#›</a:t>
            </a:fld>
            <a:endParaRPr lang="ru-RU"/>
          </a:p>
        </p:txBody>
      </p:sp>
    </p:spTree>
    <p:extLst>
      <p:ext uri="{BB962C8B-B14F-4D97-AF65-F5344CB8AC3E}">
        <p14:creationId xmlns:p14="http://schemas.microsoft.com/office/powerpoint/2010/main" val="2421657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BFAC772-D30D-4C0E-85B9-6B84A9B02598}" type="slidenum">
              <a:rPr lang="ru-RU" smtClean="0"/>
              <a:t>‹#›</a:t>
            </a:fld>
            <a:endParaRPr lang="ru-RU"/>
          </a:p>
        </p:txBody>
      </p:sp>
    </p:spTree>
    <p:extLst>
      <p:ext uri="{BB962C8B-B14F-4D97-AF65-F5344CB8AC3E}">
        <p14:creationId xmlns:p14="http://schemas.microsoft.com/office/powerpoint/2010/main" val="2031520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9"/>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BFAC772-D30D-4C0E-85B9-6B84A9B02598}" type="slidenum">
              <a:rPr lang="ru-RU" smtClean="0"/>
              <a:t>‹#›</a:t>
            </a:fld>
            <a:endParaRPr lang="ru-RU"/>
          </a:p>
        </p:txBody>
      </p:sp>
    </p:spTree>
    <p:extLst>
      <p:ext uri="{BB962C8B-B14F-4D97-AF65-F5344CB8AC3E}">
        <p14:creationId xmlns:p14="http://schemas.microsoft.com/office/powerpoint/2010/main" val="9169938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Новая глава">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2"/>
            <a:ext cx="9144000" cy="6857999"/>
          </a:xfrm>
        </p:spPr>
        <p:txBody>
          <a:bodyPr anchor="ctr"/>
          <a:lstStyle>
            <a:lvl1pPr algn="ctr">
              <a:defRPr>
                <a:solidFill>
                  <a:schemeClr val="bg1">
                    <a:lumMod val="10000"/>
                  </a:schemeClr>
                </a:solidFill>
              </a:defRPr>
            </a:lvl1pPr>
          </a:lstStyle>
          <a:p>
            <a:r>
              <a:rPr lang="ru-RU" dirty="0" smtClean="0"/>
              <a:t>Образец заголовка</a:t>
            </a:r>
            <a:endParaRPr lang="ru-RU" dirty="0"/>
          </a:p>
        </p:txBody>
      </p:sp>
    </p:spTree>
    <p:extLst>
      <p:ext uri="{BB962C8B-B14F-4D97-AF65-F5344CB8AC3E}">
        <p14:creationId xmlns:p14="http://schemas.microsoft.com/office/powerpoint/2010/main" val="4174377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BFAC772-D30D-4C0E-85B9-6B84A9B02598}" type="slidenum">
              <a:rPr lang="ru-RU" smtClean="0"/>
              <a:t>‹#›</a:t>
            </a:fld>
            <a:endParaRPr lang="ru-RU"/>
          </a:p>
        </p:txBody>
      </p:sp>
    </p:spTree>
    <p:extLst>
      <p:ext uri="{BB962C8B-B14F-4D97-AF65-F5344CB8AC3E}">
        <p14:creationId xmlns:p14="http://schemas.microsoft.com/office/powerpoint/2010/main" val="385631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1"/>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BFAC772-D30D-4C0E-85B9-6B84A9B02598}" type="slidenum">
              <a:rPr lang="ru-RU" smtClean="0"/>
              <a:t>‹#›</a:t>
            </a:fld>
            <a:endParaRPr lang="ru-RU"/>
          </a:p>
        </p:txBody>
      </p:sp>
    </p:spTree>
    <p:extLst>
      <p:ext uri="{BB962C8B-B14F-4D97-AF65-F5344CB8AC3E}">
        <p14:creationId xmlns:p14="http://schemas.microsoft.com/office/powerpoint/2010/main" val="4288871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BFAC772-D30D-4C0E-85B9-6B84A9B02598}" type="slidenum">
              <a:rPr lang="ru-RU" smtClean="0"/>
              <a:t>‹#›</a:t>
            </a:fld>
            <a:endParaRPr lang="ru-RU"/>
          </a:p>
        </p:txBody>
      </p:sp>
    </p:spTree>
    <p:extLst>
      <p:ext uri="{BB962C8B-B14F-4D97-AF65-F5344CB8AC3E}">
        <p14:creationId xmlns:p14="http://schemas.microsoft.com/office/powerpoint/2010/main" val="1670115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BFAC772-D30D-4C0E-85B9-6B84A9B02598}" type="slidenum">
              <a:rPr lang="ru-RU" smtClean="0"/>
              <a:t>‹#›</a:t>
            </a:fld>
            <a:endParaRPr lang="ru-RU"/>
          </a:p>
        </p:txBody>
      </p:sp>
    </p:spTree>
    <p:extLst>
      <p:ext uri="{BB962C8B-B14F-4D97-AF65-F5344CB8AC3E}">
        <p14:creationId xmlns:p14="http://schemas.microsoft.com/office/powerpoint/2010/main" val="3661922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BFAC772-D30D-4C0E-85B9-6B84A9B02598}" type="slidenum">
              <a:rPr lang="ru-RU" smtClean="0"/>
              <a:t>‹#›</a:t>
            </a:fld>
            <a:endParaRPr lang="ru-RU"/>
          </a:p>
        </p:txBody>
      </p:sp>
    </p:spTree>
    <p:extLst>
      <p:ext uri="{BB962C8B-B14F-4D97-AF65-F5344CB8AC3E}">
        <p14:creationId xmlns:p14="http://schemas.microsoft.com/office/powerpoint/2010/main" val="736088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BFAC772-D30D-4C0E-85B9-6B84A9B02598}" type="slidenum">
              <a:rPr lang="ru-RU" smtClean="0"/>
              <a:t>‹#›</a:t>
            </a:fld>
            <a:endParaRPr lang="ru-RU"/>
          </a:p>
        </p:txBody>
      </p:sp>
    </p:spTree>
    <p:extLst>
      <p:ext uri="{BB962C8B-B14F-4D97-AF65-F5344CB8AC3E}">
        <p14:creationId xmlns:p14="http://schemas.microsoft.com/office/powerpoint/2010/main" val="3166130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2" y="273049"/>
            <a:ext cx="3008313" cy="1162051"/>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BFAC772-D30D-4C0E-85B9-6B84A9B02598}" type="slidenum">
              <a:rPr lang="ru-RU" smtClean="0"/>
              <a:t>‹#›</a:t>
            </a:fld>
            <a:endParaRPr lang="ru-RU"/>
          </a:p>
        </p:txBody>
      </p:sp>
    </p:spTree>
    <p:extLst>
      <p:ext uri="{BB962C8B-B14F-4D97-AF65-F5344CB8AC3E}">
        <p14:creationId xmlns:p14="http://schemas.microsoft.com/office/powerpoint/2010/main" val="2790166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9"/>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BFAC772-D30D-4C0E-85B9-6B84A9B02598}" type="slidenum">
              <a:rPr lang="ru-RU" smtClean="0"/>
              <a:t>‹#›</a:t>
            </a:fld>
            <a:endParaRPr lang="ru-RU"/>
          </a:p>
        </p:txBody>
      </p:sp>
    </p:spTree>
    <p:extLst>
      <p:ext uri="{BB962C8B-B14F-4D97-AF65-F5344CB8AC3E}">
        <p14:creationId xmlns:p14="http://schemas.microsoft.com/office/powerpoint/2010/main" val="1209852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ru-RU"/>
          </a:p>
        </p:txBody>
      </p:sp>
      <p:sp>
        <p:nvSpPr>
          <p:cNvPr id="5" name="Нижний колонтитул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FAC772-D30D-4C0E-85B9-6B84A9B02598}" type="slidenum">
              <a:rPr lang="ru-RU" smtClean="0"/>
              <a:t>‹#›</a:t>
            </a:fld>
            <a:endParaRPr lang="ru-RU"/>
          </a:p>
        </p:txBody>
      </p:sp>
    </p:spTree>
    <p:extLst>
      <p:ext uri="{BB962C8B-B14F-4D97-AF65-F5344CB8AC3E}">
        <p14:creationId xmlns:p14="http://schemas.microsoft.com/office/powerpoint/2010/main" val="1582829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144" y="-5672"/>
            <a:ext cx="9144000" cy="6857999"/>
          </a:xfrm>
        </p:spPr>
        <p:txBody>
          <a:bodyPr>
            <a:normAutofit fontScale="90000"/>
          </a:bodyPr>
          <a:lstStyle/>
          <a:p>
            <a:pPr marL="90488"/>
            <a:r>
              <a:rPr lang="en-US" dirty="0" smtClean="0">
                <a:latin typeface="Helvetica" pitchFamily="2" charset="0"/>
              </a:rPr>
              <a:t/>
            </a:r>
            <a:br>
              <a:rPr lang="en-US" dirty="0" smtClean="0">
                <a:latin typeface="Helvetica" pitchFamily="2" charset="0"/>
              </a:rPr>
            </a:br>
            <a:r>
              <a:rPr lang="en-US" dirty="0">
                <a:latin typeface="Helvetica" pitchFamily="2" charset="0"/>
              </a:rPr>
              <a:t/>
            </a:r>
            <a:br>
              <a:rPr lang="en-US" dirty="0">
                <a:latin typeface="Helvetica" pitchFamily="2" charset="0"/>
              </a:rPr>
            </a:br>
            <a:r>
              <a:rPr lang="en-US" dirty="0" smtClean="0">
                <a:latin typeface="Helvetica" pitchFamily="2" charset="0"/>
              </a:rPr>
              <a:t>How </a:t>
            </a:r>
            <a:r>
              <a:rPr lang="en-US" dirty="0">
                <a:latin typeface="Helvetica" pitchFamily="2" charset="0"/>
              </a:rPr>
              <a:t>does environmental identity </a:t>
            </a:r>
            <a:r>
              <a:rPr lang="en-US" dirty="0" smtClean="0">
                <a:latin typeface="Helvetica" pitchFamily="2" charset="0"/>
              </a:rPr>
              <a:t>contribute </a:t>
            </a:r>
            <a:br>
              <a:rPr lang="en-US" dirty="0" smtClean="0">
                <a:latin typeface="Helvetica" pitchFamily="2" charset="0"/>
              </a:rPr>
            </a:br>
            <a:r>
              <a:rPr lang="en-US" dirty="0" smtClean="0">
                <a:latin typeface="Helvetica" pitchFamily="2" charset="0"/>
              </a:rPr>
              <a:t>to </a:t>
            </a:r>
            <a:r>
              <a:rPr lang="en-US" dirty="0">
                <a:latin typeface="Helvetica" pitchFamily="2" charset="0"/>
              </a:rPr>
              <a:t>empathy with people and </a:t>
            </a:r>
            <a:r>
              <a:rPr lang="en-US" dirty="0" smtClean="0">
                <a:latin typeface="Helvetica" pitchFamily="2" charset="0"/>
              </a:rPr>
              <a:t>nature?</a:t>
            </a:r>
            <a:r>
              <a:rPr lang="en-US" dirty="0">
                <a:latin typeface="Helvetica" pitchFamily="2" charset="0"/>
              </a:rPr>
              <a:t/>
            </a:r>
            <a:br>
              <a:rPr lang="en-US" dirty="0">
                <a:latin typeface="Helvetica" pitchFamily="2" charset="0"/>
              </a:rPr>
            </a:br>
            <a:r>
              <a:rPr lang="en-US" dirty="0">
                <a:latin typeface="Helvetica" pitchFamily="2" charset="0"/>
              </a:rPr>
              <a:t/>
            </a:r>
            <a:br>
              <a:rPr lang="en-US" dirty="0">
                <a:latin typeface="Helvetica" pitchFamily="2" charset="0"/>
              </a:rPr>
            </a:br>
            <a:r>
              <a:rPr lang="en-US" sz="2800" dirty="0" err="1" smtClean="0">
                <a:latin typeface="Helvetica" pitchFamily="2" charset="0"/>
              </a:rPr>
              <a:t>Nartova-Bochaver</a:t>
            </a:r>
            <a:r>
              <a:rPr lang="en-US" sz="2800" cap="all" dirty="0" smtClean="0">
                <a:latin typeface="Helvetica" pitchFamily="2" charset="0"/>
              </a:rPr>
              <a:t> </a:t>
            </a:r>
            <a:r>
              <a:rPr lang="en-US" sz="2800" cap="all" dirty="0" err="1" smtClean="0">
                <a:latin typeface="Helvetica" pitchFamily="2" charset="0"/>
              </a:rPr>
              <a:t>S</a:t>
            </a:r>
            <a:r>
              <a:rPr lang="en-US" sz="2800" dirty="0" err="1" smtClean="0">
                <a:latin typeface="Helvetica" pitchFamily="2" charset="0"/>
              </a:rPr>
              <a:t>ofya</a:t>
            </a:r>
            <a:r>
              <a:rPr lang="en-US" sz="2800" dirty="0" smtClean="0">
                <a:latin typeface="Helvetica" pitchFamily="2" charset="0"/>
              </a:rPr>
              <a:t>, </a:t>
            </a:r>
            <a:br>
              <a:rPr lang="en-US" sz="2800" dirty="0" smtClean="0">
                <a:latin typeface="Helvetica" pitchFamily="2" charset="0"/>
              </a:rPr>
            </a:br>
            <a:r>
              <a:rPr lang="en-US" sz="2800" dirty="0" err="1" smtClean="0">
                <a:latin typeface="Helvetica" pitchFamily="2" charset="0"/>
              </a:rPr>
              <a:t>Irkhin</a:t>
            </a:r>
            <a:r>
              <a:rPr lang="en-US" sz="2800" dirty="0" smtClean="0">
                <a:latin typeface="Helvetica" pitchFamily="2" charset="0"/>
              </a:rPr>
              <a:t> Boris</a:t>
            </a:r>
            <a:r>
              <a:rPr lang="en-US" sz="2800" dirty="0">
                <a:latin typeface="Helvetica" pitchFamily="2" charset="0"/>
              </a:rPr>
              <a:t/>
            </a:r>
            <a:br>
              <a:rPr lang="en-US" sz="2800" dirty="0">
                <a:latin typeface="Helvetica" pitchFamily="2" charset="0"/>
              </a:rPr>
            </a:br>
            <a:r>
              <a:rPr lang="en-US" sz="2800" dirty="0">
                <a:latin typeface="Helvetica" pitchFamily="2" charset="0"/>
              </a:rPr>
              <a:t/>
            </a:r>
            <a:br>
              <a:rPr lang="en-US" sz="2800" dirty="0">
                <a:latin typeface="Helvetica" pitchFamily="2" charset="0"/>
              </a:rPr>
            </a:br>
            <a:r>
              <a:rPr lang="en-US" sz="2800" dirty="0" smtClean="0">
                <a:latin typeface="Helvetica" pitchFamily="2" charset="0"/>
              </a:rPr>
              <a:t>Higher </a:t>
            </a:r>
            <a:r>
              <a:rPr lang="en-US" sz="2800" dirty="0">
                <a:latin typeface="Helvetica" pitchFamily="2" charset="0"/>
              </a:rPr>
              <a:t>School of Economics, Moscow, Russia</a:t>
            </a:r>
            <a:r>
              <a:rPr lang="ru-RU" sz="2800" dirty="0">
                <a:latin typeface="Helvetica" pitchFamily="2" charset="0"/>
              </a:rPr>
              <a:t/>
            </a:r>
            <a:br>
              <a:rPr lang="ru-RU" sz="2800" dirty="0">
                <a:latin typeface="Helvetica" pitchFamily="2" charset="0"/>
              </a:rPr>
            </a:br>
            <a:r>
              <a:rPr lang="en-US" sz="2400" dirty="0" smtClean="0">
                <a:solidFill>
                  <a:srgbClr val="0070C0"/>
                </a:solidFill>
                <a:latin typeface="Helvetica" pitchFamily="2" charset="0"/>
              </a:rPr>
              <a:t>3</a:t>
            </a:r>
            <a:r>
              <a:rPr lang="en-US" sz="2400" baseline="30000" dirty="0" smtClean="0">
                <a:solidFill>
                  <a:srgbClr val="0070C0"/>
                </a:solidFill>
                <a:latin typeface="Helvetica" pitchFamily="2" charset="0"/>
              </a:rPr>
              <a:t>rd</a:t>
            </a:r>
            <a:r>
              <a:rPr lang="en-US" sz="2400" dirty="0" smtClean="0">
                <a:solidFill>
                  <a:srgbClr val="0070C0"/>
                </a:solidFill>
                <a:latin typeface="Helvetica" pitchFamily="2" charset="0"/>
              </a:rPr>
              <a:t> </a:t>
            </a:r>
            <a:r>
              <a:rPr lang="en-US" sz="2400" dirty="0">
                <a:solidFill>
                  <a:srgbClr val="0070C0"/>
                </a:solidFill>
                <a:latin typeface="Helvetica" pitchFamily="2" charset="0"/>
              </a:rPr>
              <a:t>WORLD CONFERENCE ON PERSONALITY</a:t>
            </a:r>
            <a:br>
              <a:rPr lang="en-US" sz="2400" dirty="0">
                <a:solidFill>
                  <a:srgbClr val="0070C0"/>
                </a:solidFill>
                <a:latin typeface="Helvetica" pitchFamily="2" charset="0"/>
              </a:rPr>
            </a:br>
            <a:r>
              <a:rPr lang="en-US" sz="2400" dirty="0">
                <a:solidFill>
                  <a:srgbClr val="0070C0"/>
                </a:solidFill>
                <a:latin typeface="Helvetica" pitchFamily="2" charset="0"/>
              </a:rPr>
              <a:t>April, 2-6,2019, Hanoi, Vietnam </a:t>
            </a:r>
            <a:endParaRPr lang="ru-RU" sz="2400" dirty="0">
              <a:latin typeface="Helvetica" pitchFamily="2" charset="0"/>
            </a:endParaRPr>
          </a:p>
        </p:txBody>
      </p:sp>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b="17095"/>
          <a:stretch/>
        </p:blipFill>
        <p:spPr>
          <a:xfrm>
            <a:off x="0" y="0"/>
            <a:ext cx="1245252" cy="1330458"/>
          </a:xfrm>
          <a:prstGeom prst="rect">
            <a:avLst/>
          </a:prstGeom>
        </p:spPr>
      </p:pic>
    </p:spTree>
    <p:extLst>
      <p:ext uri="{BB962C8B-B14F-4D97-AF65-F5344CB8AC3E}">
        <p14:creationId xmlns:p14="http://schemas.microsoft.com/office/powerpoint/2010/main" val="135325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144" y="-5672"/>
            <a:ext cx="9144000" cy="6857999"/>
          </a:xfrm>
        </p:spPr>
        <p:txBody>
          <a:bodyPr>
            <a:normAutofit/>
          </a:bodyPr>
          <a:lstStyle/>
          <a:p>
            <a:r>
              <a:rPr lang="en-US" dirty="0" smtClean="0">
                <a:latin typeface="Helvetica" pitchFamily="2" charset="0"/>
              </a:rPr>
              <a:t>But </a:t>
            </a:r>
            <a:r>
              <a:rPr lang="en-US" dirty="0">
                <a:latin typeface="Helvetica" pitchFamily="2" charset="0"/>
              </a:rPr>
              <a:t>what about other people</a:t>
            </a:r>
            <a:r>
              <a:rPr lang="en-US" dirty="0" smtClean="0">
                <a:latin typeface="Helvetica" pitchFamily="2" charset="0"/>
              </a:rPr>
              <a:t>?</a:t>
            </a:r>
            <a:endParaRPr lang="ru-RU" sz="2400" dirty="0">
              <a:latin typeface="Helvetica" pitchFamily="2" charset="0"/>
            </a:endParaRPr>
          </a:p>
        </p:txBody>
      </p:sp>
    </p:spTree>
    <p:extLst>
      <p:ext uri="{BB962C8B-B14F-4D97-AF65-F5344CB8AC3E}">
        <p14:creationId xmlns:p14="http://schemas.microsoft.com/office/powerpoint/2010/main" val="12138046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7"/>
            <a:ext cx="8229600" cy="922115"/>
          </a:xfrm>
        </p:spPr>
        <p:txBody>
          <a:bodyPr>
            <a:noAutofit/>
          </a:bodyPr>
          <a:lstStyle/>
          <a:p>
            <a:r>
              <a:rPr lang="en-US" sz="4000" dirty="0">
                <a:latin typeface="Helvetica" pitchFamily="2" charset="0"/>
              </a:rPr>
              <a:t>Why do we expect EID to be connected with empathy?</a:t>
            </a:r>
            <a:endParaRPr lang="ru-RU" sz="4000" dirty="0">
              <a:latin typeface="Helvetica" pitchFamily="2" charset="0"/>
            </a:endParaRPr>
          </a:p>
        </p:txBody>
      </p:sp>
      <p:sp>
        <p:nvSpPr>
          <p:cNvPr id="3" name="Объект 2"/>
          <p:cNvSpPr>
            <a:spLocks noGrp="1"/>
          </p:cNvSpPr>
          <p:nvPr>
            <p:ph idx="1"/>
          </p:nvPr>
        </p:nvSpPr>
        <p:spPr>
          <a:xfrm>
            <a:off x="457200" y="1196753"/>
            <a:ext cx="8229600" cy="4929411"/>
          </a:xfrm>
        </p:spPr>
        <p:txBody>
          <a:bodyPr>
            <a:noAutofit/>
          </a:bodyPr>
          <a:lstStyle/>
          <a:p>
            <a:pPr marL="0" indent="0">
              <a:buNone/>
            </a:pPr>
            <a:endParaRPr lang="en-US" sz="2800" dirty="0" smtClean="0">
              <a:latin typeface="Helvetica" pitchFamily="2" charset="0"/>
            </a:endParaRPr>
          </a:p>
          <a:p>
            <a:pPr marL="0" indent="0">
              <a:buNone/>
            </a:pPr>
            <a:r>
              <a:rPr lang="en-US" sz="2800" dirty="0" smtClean="0">
                <a:latin typeface="Helvetica" pitchFamily="2" charset="0"/>
              </a:rPr>
              <a:t>EID </a:t>
            </a:r>
            <a:r>
              <a:rPr lang="en-US" sz="2800" dirty="0" smtClean="0">
                <a:latin typeface="Helvetica" pitchFamily="2" charset="0"/>
              </a:rPr>
              <a:t>as </a:t>
            </a:r>
            <a:r>
              <a:rPr lang="en-US" sz="2800" dirty="0">
                <a:latin typeface="Helvetica" pitchFamily="2" charset="0"/>
              </a:rPr>
              <a:t>a sort of </a:t>
            </a:r>
            <a:r>
              <a:rPr lang="en-US" sz="2800" dirty="0" smtClean="0">
                <a:latin typeface="Helvetica" pitchFamily="2" charset="0"/>
              </a:rPr>
              <a:t>self-expansion </a:t>
            </a:r>
            <a:endParaRPr lang="en-US" sz="2800" dirty="0" smtClean="0">
              <a:latin typeface="Helvetica" pitchFamily="2" charset="0"/>
            </a:endParaRPr>
          </a:p>
          <a:p>
            <a:pPr>
              <a:buFont typeface="Symbol" panose="05050102010706020507" pitchFamily="18" charset="2"/>
              <a:buChar char="Þ"/>
            </a:pPr>
            <a:r>
              <a:rPr lang="en-US" sz="2800" dirty="0" smtClean="0">
                <a:latin typeface="Helvetica" pitchFamily="2" charset="0"/>
              </a:rPr>
              <a:t> motivates </a:t>
            </a:r>
            <a:r>
              <a:rPr lang="en-US" sz="2800" dirty="0">
                <a:latin typeface="Helvetica" pitchFamily="2" charset="0"/>
              </a:rPr>
              <a:t>people for a desire for a larger sense of </a:t>
            </a:r>
            <a:r>
              <a:rPr lang="en-US" sz="2800" dirty="0" smtClean="0">
                <a:latin typeface="Helvetica" pitchFamily="2" charset="0"/>
              </a:rPr>
              <a:t>self,</a:t>
            </a:r>
          </a:p>
          <a:p>
            <a:pPr>
              <a:buFont typeface="Symbol" panose="05050102010706020507" pitchFamily="18" charset="2"/>
              <a:buChar char="Þ"/>
            </a:pPr>
            <a:r>
              <a:rPr lang="en-US" sz="2800" dirty="0" smtClean="0">
                <a:latin typeface="Helvetica" pitchFamily="2" charset="0"/>
              </a:rPr>
              <a:t> “cultivating </a:t>
            </a:r>
            <a:r>
              <a:rPr lang="en-US" sz="2800" dirty="0">
                <a:latin typeface="Helvetica" pitchFamily="2" charset="0"/>
              </a:rPr>
              <a:t>a larger identity” that transcends </a:t>
            </a:r>
            <a:r>
              <a:rPr lang="en-US" sz="2800" dirty="0" smtClean="0">
                <a:latin typeface="Helvetica" pitchFamily="2" charset="0"/>
              </a:rPr>
              <a:t>egoism,</a:t>
            </a:r>
          </a:p>
          <a:p>
            <a:pPr>
              <a:buFont typeface="Symbol" panose="05050102010706020507" pitchFamily="18" charset="2"/>
              <a:buChar char="Þ"/>
            </a:pPr>
            <a:r>
              <a:rPr lang="en-US" sz="2800" dirty="0" smtClean="0">
                <a:latin typeface="Helvetica" pitchFamily="2" charset="0"/>
              </a:rPr>
              <a:t> emotions </a:t>
            </a:r>
            <a:r>
              <a:rPr lang="en-US" sz="2800" dirty="0">
                <a:latin typeface="Helvetica" pitchFamily="2" charset="0"/>
              </a:rPr>
              <a:t>of awe and </a:t>
            </a:r>
            <a:r>
              <a:rPr lang="en-US" sz="2800" dirty="0" smtClean="0">
                <a:latin typeface="Helvetica" pitchFamily="2" charset="0"/>
              </a:rPr>
              <a:t>humility, </a:t>
            </a:r>
          </a:p>
          <a:p>
            <a:pPr>
              <a:buFont typeface="Symbol" panose="05050102010706020507" pitchFamily="18" charset="2"/>
              <a:buChar char="Þ"/>
            </a:pPr>
            <a:r>
              <a:rPr lang="en-US" sz="2800" dirty="0" smtClean="0">
                <a:latin typeface="Helvetica" pitchFamily="2" charset="0"/>
              </a:rPr>
              <a:t> </a:t>
            </a:r>
            <a:r>
              <a:rPr lang="en-US" sz="2800" dirty="0">
                <a:latin typeface="Helvetica" pitchFamily="2" charset="0"/>
              </a:rPr>
              <a:t>more concern about other people and inclination toward spiritual experiences (</a:t>
            </a:r>
            <a:r>
              <a:rPr lang="en-US" sz="2800" dirty="0" err="1">
                <a:latin typeface="Helvetica" pitchFamily="2" charset="0"/>
              </a:rPr>
              <a:t>Wolsko</a:t>
            </a:r>
            <a:r>
              <a:rPr lang="en-US" sz="2800" dirty="0">
                <a:latin typeface="Helvetica" pitchFamily="2" charset="0"/>
              </a:rPr>
              <a:t> and Lindberg, 2013; Hoot and Friedman, 2011).</a:t>
            </a:r>
          </a:p>
        </p:txBody>
      </p:sp>
      <p:sp>
        <p:nvSpPr>
          <p:cNvPr id="4" name="Slide Number Placeholder 3"/>
          <p:cNvSpPr>
            <a:spLocks noGrp="1"/>
          </p:cNvSpPr>
          <p:nvPr>
            <p:ph type="sldNum" sz="quarter" idx="12"/>
          </p:nvPr>
        </p:nvSpPr>
        <p:spPr/>
        <p:txBody>
          <a:bodyPr/>
          <a:lstStyle/>
          <a:p>
            <a:fld id="{ABFAC772-D30D-4C0E-85B9-6B84A9B02598}" type="slidenum">
              <a:rPr lang="ru-RU" smtClean="0"/>
              <a:t>11</a:t>
            </a:fld>
            <a:endParaRPr lang="ru-RU"/>
          </a:p>
        </p:txBody>
      </p:sp>
    </p:spTree>
    <p:extLst>
      <p:ext uri="{BB962C8B-B14F-4D97-AF65-F5344CB8AC3E}">
        <p14:creationId xmlns:p14="http://schemas.microsoft.com/office/powerpoint/2010/main" val="10640309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7"/>
            <a:ext cx="8229600" cy="922115"/>
          </a:xfrm>
        </p:spPr>
        <p:txBody>
          <a:bodyPr>
            <a:noAutofit/>
          </a:bodyPr>
          <a:lstStyle/>
          <a:p>
            <a:r>
              <a:rPr lang="en-US" sz="4000" dirty="0">
                <a:latin typeface="Helvetica" pitchFamily="2" charset="0"/>
              </a:rPr>
              <a:t>Why do we expect EID to be connected with empathy?</a:t>
            </a:r>
            <a:endParaRPr lang="ru-RU" sz="4000" dirty="0">
              <a:latin typeface="Helvetica" pitchFamily="2" charset="0"/>
            </a:endParaRPr>
          </a:p>
        </p:txBody>
      </p:sp>
      <p:sp>
        <p:nvSpPr>
          <p:cNvPr id="3" name="Объект 2"/>
          <p:cNvSpPr>
            <a:spLocks noGrp="1"/>
          </p:cNvSpPr>
          <p:nvPr>
            <p:ph idx="1"/>
          </p:nvPr>
        </p:nvSpPr>
        <p:spPr>
          <a:xfrm>
            <a:off x="457200" y="1196753"/>
            <a:ext cx="8229600" cy="4929411"/>
          </a:xfrm>
        </p:spPr>
        <p:txBody>
          <a:bodyPr>
            <a:noAutofit/>
          </a:bodyPr>
          <a:lstStyle/>
          <a:p>
            <a:pPr marL="0" indent="0">
              <a:buNone/>
            </a:pPr>
            <a:endParaRPr lang="en-US" sz="2800" dirty="0" smtClean="0">
              <a:latin typeface="Helvetica" pitchFamily="2" charset="0"/>
            </a:endParaRPr>
          </a:p>
          <a:p>
            <a:r>
              <a:rPr lang="en-US" sz="2800" dirty="0" smtClean="0">
                <a:latin typeface="Helvetica" pitchFamily="2" charset="0"/>
              </a:rPr>
              <a:t>Empathy </a:t>
            </a:r>
            <a:r>
              <a:rPr lang="en-US" sz="2800" dirty="0">
                <a:latin typeface="Helvetica" pitchFamily="2" charset="0"/>
              </a:rPr>
              <a:t>is the understanding and sharing of another person’s emotional experience (Davis, 1983;Hoffman,2008</a:t>
            </a:r>
            <a:r>
              <a:rPr lang="en-US" sz="2800" dirty="0" smtClean="0">
                <a:latin typeface="Helvetica" pitchFamily="2" charset="0"/>
              </a:rPr>
              <a:t>)</a:t>
            </a:r>
            <a:endParaRPr lang="en-US" sz="2800" dirty="0">
              <a:latin typeface="Helvetica" pitchFamily="2" charset="0"/>
            </a:endParaRPr>
          </a:p>
          <a:p>
            <a:r>
              <a:rPr lang="en-US" sz="2800" dirty="0">
                <a:latin typeface="Helvetica" pitchFamily="2" charset="0"/>
              </a:rPr>
              <a:t>It is a key to altruism and intergroup harmony (</a:t>
            </a:r>
            <a:r>
              <a:rPr lang="en-US" sz="2800" dirty="0" err="1">
                <a:latin typeface="Helvetica" pitchFamily="2" charset="0"/>
              </a:rPr>
              <a:t>e.g.,Eisenberg</a:t>
            </a:r>
            <a:r>
              <a:rPr lang="en-US" sz="2800" dirty="0">
                <a:latin typeface="Helvetica" pitchFamily="2" charset="0"/>
              </a:rPr>
              <a:t> &amp; Miller,1987;Stephen &amp; Finlay, 1999</a:t>
            </a:r>
            <a:r>
              <a:rPr lang="en-US" sz="2800" dirty="0" smtClean="0">
                <a:latin typeface="Helvetica" pitchFamily="2" charset="0"/>
              </a:rPr>
              <a:t>)</a:t>
            </a:r>
            <a:endParaRPr lang="en-US" sz="2800" dirty="0">
              <a:latin typeface="Helvetica" pitchFamily="2" charset="0"/>
            </a:endParaRPr>
          </a:p>
          <a:p>
            <a:pPr marL="0" indent="0">
              <a:buNone/>
            </a:pPr>
            <a:endParaRPr lang="en-US" sz="2800" dirty="0">
              <a:latin typeface="Helvetica" pitchFamily="2" charset="0"/>
            </a:endParaRPr>
          </a:p>
          <a:p>
            <a:pPr marL="0" indent="0">
              <a:buNone/>
            </a:pPr>
            <a:r>
              <a:rPr lang="en-US" sz="2800" dirty="0">
                <a:latin typeface="Helvetica" pitchFamily="2" charset="0"/>
              </a:rPr>
              <a:t>Lack of results showing connection between EID and pro-social and moral </a:t>
            </a:r>
            <a:r>
              <a:rPr lang="en-US" sz="2800" dirty="0" smtClean="0">
                <a:latin typeface="Helvetica" pitchFamily="2" charset="0"/>
              </a:rPr>
              <a:t>attitudes.</a:t>
            </a:r>
            <a:endParaRPr lang="en-US" sz="2800" dirty="0">
              <a:latin typeface="Helvetica" pitchFamily="2" charset="0"/>
            </a:endParaRPr>
          </a:p>
        </p:txBody>
      </p:sp>
      <p:sp>
        <p:nvSpPr>
          <p:cNvPr id="4" name="Slide Number Placeholder 3"/>
          <p:cNvSpPr>
            <a:spLocks noGrp="1"/>
          </p:cNvSpPr>
          <p:nvPr>
            <p:ph type="sldNum" sz="quarter" idx="12"/>
          </p:nvPr>
        </p:nvSpPr>
        <p:spPr/>
        <p:txBody>
          <a:bodyPr/>
          <a:lstStyle/>
          <a:p>
            <a:fld id="{ABFAC772-D30D-4C0E-85B9-6B84A9B02598}" type="slidenum">
              <a:rPr lang="ru-RU" smtClean="0"/>
              <a:t>12</a:t>
            </a:fld>
            <a:endParaRPr lang="ru-RU"/>
          </a:p>
        </p:txBody>
      </p:sp>
    </p:spTree>
    <p:extLst>
      <p:ext uri="{BB962C8B-B14F-4D97-AF65-F5344CB8AC3E}">
        <p14:creationId xmlns:p14="http://schemas.microsoft.com/office/powerpoint/2010/main" val="20548110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7"/>
            <a:ext cx="8229600" cy="922115"/>
          </a:xfrm>
        </p:spPr>
        <p:txBody>
          <a:bodyPr>
            <a:noAutofit/>
          </a:bodyPr>
          <a:lstStyle/>
          <a:p>
            <a:r>
              <a:rPr lang="en-US" sz="4000" dirty="0">
                <a:latin typeface="Helvetica" pitchFamily="2" charset="0"/>
              </a:rPr>
              <a:t>Research question</a:t>
            </a:r>
            <a:endParaRPr lang="ru-RU" sz="4000" dirty="0">
              <a:latin typeface="Helvetica" pitchFamily="2" charset="0"/>
            </a:endParaRPr>
          </a:p>
        </p:txBody>
      </p:sp>
      <p:sp>
        <p:nvSpPr>
          <p:cNvPr id="3" name="Объект 2"/>
          <p:cNvSpPr>
            <a:spLocks noGrp="1"/>
          </p:cNvSpPr>
          <p:nvPr>
            <p:ph idx="1"/>
          </p:nvPr>
        </p:nvSpPr>
        <p:spPr>
          <a:xfrm>
            <a:off x="457200" y="1196753"/>
            <a:ext cx="8229600" cy="4929411"/>
          </a:xfrm>
        </p:spPr>
        <p:txBody>
          <a:bodyPr>
            <a:noAutofit/>
          </a:bodyPr>
          <a:lstStyle/>
          <a:p>
            <a:pPr marL="0" indent="0">
              <a:buNone/>
            </a:pPr>
            <a:endParaRPr lang="en-US" sz="2800" dirty="0" smtClean="0">
              <a:latin typeface="Helvetica" pitchFamily="2" charset="0"/>
            </a:endParaRPr>
          </a:p>
          <a:p>
            <a:pPr marL="0" indent="0">
              <a:buNone/>
            </a:pPr>
            <a:r>
              <a:rPr lang="en-US" sz="2800" dirty="0" smtClean="0">
                <a:latin typeface="Helvetica" pitchFamily="2" charset="0"/>
              </a:rPr>
              <a:t>Does </a:t>
            </a:r>
            <a:r>
              <a:rPr lang="en-US" sz="2800" dirty="0">
                <a:latin typeface="Helvetica" pitchFamily="2" charset="0"/>
              </a:rPr>
              <a:t>a sense of belonging to the natural world necessarily mean recognition and respect for other people or it may happen that it defines preference for nature only? </a:t>
            </a:r>
            <a:endParaRPr lang="ru-RU" sz="2800" dirty="0">
              <a:latin typeface="Helvetica" pitchFamily="2" charset="0"/>
            </a:endParaRPr>
          </a:p>
        </p:txBody>
      </p:sp>
      <p:sp>
        <p:nvSpPr>
          <p:cNvPr id="4" name="Slide Number Placeholder 3"/>
          <p:cNvSpPr>
            <a:spLocks noGrp="1"/>
          </p:cNvSpPr>
          <p:nvPr>
            <p:ph type="sldNum" sz="quarter" idx="12"/>
          </p:nvPr>
        </p:nvSpPr>
        <p:spPr/>
        <p:txBody>
          <a:bodyPr/>
          <a:lstStyle/>
          <a:p>
            <a:fld id="{ABFAC772-D30D-4C0E-85B9-6B84A9B02598}" type="slidenum">
              <a:rPr lang="ru-RU" smtClean="0"/>
              <a:t>13</a:t>
            </a:fld>
            <a:endParaRPr lang="ru-RU"/>
          </a:p>
        </p:txBody>
      </p:sp>
    </p:spTree>
    <p:extLst>
      <p:ext uri="{BB962C8B-B14F-4D97-AF65-F5344CB8AC3E}">
        <p14:creationId xmlns:p14="http://schemas.microsoft.com/office/powerpoint/2010/main" val="2789086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7"/>
            <a:ext cx="8229600" cy="922115"/>
          </a:xfrm>
        </p:spPr>
        <p:txBody>
          <a:bodyPr>
            <a:noAutofit/>
          </a:bodyPr>
          <a:lstStyle/>
          <a:p>
            <a:r>
              <a:rPr lang="en-US" sz="4000" dirty="0">
                <a:latin typeface="Helvetica" pitchFamily="2" charset="0"/>
              </a:rPr>
              <a:t>The current study</a:t>
            </a:r>
            <a:endParaRPr lang="ru-RU" sz="4000" dirty="0">
              <a:latin typeface="Helvetica" pitchFamily="2" charset="0"/>
            </a:endParaRPr>
          </a:p>
        </p:txBody>
      </p:sp>
      <p:sp>
        <p:nvSpPr>
          <p:cNvPr id="3" name="Объект 2"/>
          <p:cNvSpPr>
            <a:spLocks noGrp="1"/>
          </p:cNvSpPr>
          <p:nvPr>
            <p:ph idx="1"/>
          </p:nvPr>
        </p:nvSpPr>
        <p:spPr>
          <a:xfrm>
            <a:off x="457200" y="1196753"/>
            <a:ext cx="8229600" cy="4929411"/>
          </a:xfrm>
        </p:spPr>
        <p:txBody>
          <a:bodyPr>
            <a:noAutofit/>
          </a:bodyPr>
          <a:lstStyle/>
          <a:p>
            <a:pPr marL="0" indent="0">
              <a:buNone/>
            </a:pPr>
            <a:endParaRPr lang="en-US" sz="2800" dirty="0" smtClean="0">
              <a:latin typeface="Helvetica" pitchFamily="2" charset="0"/>
            </a:endParaRPr>
          </a:p>
          <a:p>
            <a:pPr marL="0" indent="0">
              <a:buNone/>
            </a:pPr>
            <a:r>
              <a:rPr lang="en-US" sz="2800" b="1" dirty="0" smtClean="0">
                <a:latin typeface="Helvetica" pitchFamily="2" charset="0"/>
              </a:rPr>
              <a:t>Aim</a:t>
            </a:r>
            <a:r>
              <a:rPr lang="en-US" sz="2800" dirty="0">
                <a:latin typeface="Helvetica" pitchFamily="2" charset="0"/>
              </a:rPr>
              <a:t>: to study the connection between EID and empathy with nature and people. </a:t>
            </a:r>
          </a:p>
          <a:p>
            <a:pPr marL="0" indent="0">
              <a:buNone/>
            </a:pPr>
            <a:r>
              <a:rPr lang="en-US" sz="2800" b="1" dirty="0">
                <a:latin typeface="Helvetica" pitchFamily="2" charset="0"/>
              </a:rPr>
              <a:t>Hypotheses</a:t>
            </a:r>
            <a:r>
              <a:rPr lang="en-US" sz="2800" dirty="0">
                <a:latin typeface="Helvetica" pitchFamily="2" charset="0"/>
              </a:rPr>
              <a:t>:</a:t>
            </a:r>
          </a:p>
          <a:p>
            <a:pPr marL="514350" indent="-514350">
              <a:buAutoNum type="arabicParenR"/>
            </a:pPr>
            <a:r>
              <a:rPr lang="en-US" sz="2800" dirty="0">
                <a:latin typeface="Helvetica" pitchFamily="2" charset="0"/>
              </a:rPr>
              <a:t>EID is positively connected with empathy with nature and people</a:t>
            </a:r>
          </a:p>
          <a:p>
            <a:pPr marL="514350" indent="-514350">
              <a:buAutoNum type="arabicParenR"/>
            </a:pPr>
            <a:r>
              <a:rPr lang="en-US" sz="2800" dirty="0">
                <a:latin typeface="Helvetica" pitchFamily="2" charset="0"/>
              </a:rPr>
              <a:t>Its predictive role for empathy with nature is stronger than for social empathy.</a:t>
            </a:r>
            <a:endParaRPr lang="ru-RU" sz="2800" dirty="0">
              <a:latin typeface="Helvetica" pitchFamily="2" charset="0"/>
            </a:endParaRPr>
          </a:p>
        </p:txBody>
      </p:sp>
      <p:sp>
        <p:nvSpPr>
          <p:cNvPr id="4" name="Slide Number Placeholder 3"/>
          <p:cNvSpPr>
            <a:spLocks noGrp="1"/>
          </p:cNvSpPr>
          <p:nvPr>
            <p:ph type="sldNum" sz="quarter" idx="12"/>
          </p:nvPr>
        </p:nvSpPr>
        <p:spPr/>
        <p:txBody>
          <a:bodyPr/>
          <a:lstStyle/>
          <a:p>
            <a:fld id="{ABFAC772-D30D-4C0E-85B9-6B84A9B02598}" type="slidenum">
              <a:rPr lang="ru-RU" smtClean="0"/>
              <a:t>14</a:t>
            </a:fld>
            <a:endParaRPr lang="ru-RU"/>
          </a:p>
        </p:txBody>
      </p:sp>
    </p:spTree>
    <p:extLst>
      <p:ext uri="{BB962C8B-B14F-4D97-AF65-F5344CB8AC3E}">
        <p14:creationId xmlns:p14="http://schemas.microsoft.com/office/powerpoint/2010/main" val="10537067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7"/>
            <a:ext cx="8229600" cy="922115"/>
          </a:xfrm>
        </p:spPr>
        <p:txBody>
          <a:bodyPr>
            <a:noAutofit/>
          </a:bodyPr>
          <a:lstStyle/>
          <a:p>
            <a:r>
              <a:rPr lang="en-US" sz="4000" dirty="0">
                <a:latin typeface="Helvetica" pitchFamily="2" charset="0"/>
              </a:rPr>
              <a:t>Measures</a:t>
            </a:r>
            <a:endParaRPr lang="ru-RU" sz="4000" dirty="0">
              <a:latin typeface="Helvetica" pitchFamily="2" charset="0"/>
            </a:endParaRPr>
          </a:p>
        </p:txBody>
      </p:sp>
      <p:sp>
        <p:nvSpPr>
          <p:cNvPr id="3" name="Объект 2"/>
          <p:cNvSpPr>
            <a:spLocks noGrp="1"/>
          </p:cNvSpPr>
          <p:nvPr>
            <p:ph idx="1"/>
          </p:nvPr>
        </p:nvSpPr>
        <p:spPr>
          <a:xfrm>
            <a:off x="457200" y="1196753"/>
            <a:ext cx="8229600" cy="4929411"/>
          </a:xfrm>
        </p:spPr>
        <p:txBody>
          <a:bodyPr>
            <a:noAutofit/>
          </a:bodyPr>
          <a:lstStyle/>
          <a:p>
            <a:pPr marL="0" indent="0">
              <a:buNone/>
            </a:pPr>
            <a:endParaRPr lang="en-US" sz="2800" b="1" dirty="0" smtClean="0">
              <a:latin typeface="Helvetica" pitchFamily="2" charset="0"/>
            </a:endParaRPr>
          </a:p>
          <a:p>
            <a:pPr marL="0" indent="0">
              <a:buNone/>
            </a:pPr>
            <a:r>
              <a:rPr lang="en-US" sz="2800" b="1" dirty="0" smtClean="0">
                <a:latin typeface="Helvetica" pitchFamily="2" charset="0"/>
              </a:rPr>
              <a:t>Environmental </a:t>
            </a:r>
            <a:r>
              <a:rPr lang="en-US" sz="2800" b="1" dirty="0">
                <a:latin typeface="Helvetica" pitchFamily="2" charset="0"/>
              </a:rPr>
              <a:t>Identity scale </a:t>
            </a:r>
            <a:r>
              <a:rPr lang="en-US" sz="2800" dirty="0">
                <a:latin typeface="Helvetica" pitchFamily="2" charset="0"/>
              </a:rPr>
              <a:t>(EID, Clayton, 2003): “I think of myself as a part of nature, not separate from it</a:t>
            </a:r>
            <a:r>
              <a:rPr lang="en-US" sz="2800" dirty="0" smtClean="0">
                <a:latin typeface="Helvetica" pitchFamily="2" charset="0"/>
              </a:rPr>
              <a:t>”</a:t>
            </a:r>
            <a:endParaRPr lang="en-US" sz="2800" dirty="0">
              <a:latin typeface="Helvetica" pitchFamily="2" charset="0"/>
            </a:endParaRPr>
          </a:p>
          <a:p>
            <a:pPr marL="0" indent="0">
              <a:buNone/>
            </a:pPr>
            <a:r>
              <a:rPr lang="en-US" sz="2800" b="1" dirty="0">
                <a:latin typeface="Helvetica" pitchFamily="2" charset="0"/>
              </a:rPr>
              <a:t>Interpersonal Reactivity Index </a:t>
            </a:r>
            <a:r>
              <a:rPr lang="en-US" sz="2800" dirty="0">
                <a:latin typeface="Helvetica" pitchFamily="2" charset="0"/>
              </a:rPr>
              <a:t>(IRI, Davis, 1983) - two of four subscales were used: </a:t>
            </a:r>
          </a:p>
          <a:p>
            <a:pPr marL="0" indent="0">
              <a:buNone/>
            </a:pPr>
            <a:r>
              <a:rPr lang="en-US" sz="2800" dirty="0">
                <a:latin typeface="Helvetica" pitchFamily="2" charset="0"/>
              </a:rPr>
              <a:t>Perspective-taking: “When I'm upset at someone, I usually try to "put myself in his shoes" for a while” </a:t>
            </a:r>
          </a:p>
          <a:p>
            <a:pPr marL="0" indent="0">
              <a:buNone/>
            </a:pPr>
            <a:r>
              <a:rPr lang="en-US" sz="2800" dirty="0">
                <a:latin typeface="Helvetica" pitchFamily="2" charset="0"/>
              </a:rPr>
              <a:t>Empathetic Concern: “I am often quite touched by things that I see happen</a:t>
            </a:r>
            <a:r>
              <a:rPr lang="en-US" sz="2800" dirty="0" smtClean="0">
                <a:latin typeface="Helvetica" pitchFamily="2" charset="0"/>
              </a:rPr>
              <a:t>”</a:t>
            </a:r>
            <a:endParaRPr lang="en-US" sz="2800" dirty="0">
              <a:latin typeface="Helvetica" pitchFamily="2" charset="0"/>
            </a:endParaRPr>
          </a:p>
        </p:txBody>
      </p:sp>
      <p:sp>
        <p:nvSpPr>
          <p:cNvPr id="4" name="Slide Number Placeholder 3"/>
          <p:cNvSpPr>
            <a:spLocks noGrp="1"/>
          </p:cNvSpPr>
          <p:nvPr>
            <p:ph type="sldNum" sz="quarter" idx="12"/>
          </p:nvPr>
        </p:nvSpPr>
        <p:spPr/>
        <p:txBody>
          <a:bodyPr/>
          <a:lstStyle/>
          <a:p>
            <a:fld id="{ABFAC772-D30D-4C0E-85B9-6B84A9B02598}" type="slidenum">
              <a:rPr lang="ru-RU" smtClean="0"/>
              <a:t>15</a:t>
            </a:fld>
            <a:endParaRPr lang="ru-RU"/>
          </a:p>
        </p:txBody>
      </p:sp>
    </p:spTree>
    <p:extLst>
      <p:ext uri="{BB962C8B-B14F-4D97-AF65-F5344CB8AC3E}">
        <p14:creationId xmlns:p14="http://schemas.microsoft.com/office/powerpoint/2010/main" val="14355676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7"/>
            <a:ext cx="8229600" cy="922115"/>
          </a:xfrm>
        </p:spPr>
        <p:txBody>
          <a:bodyPr>
            <a:noAutofit/>
          </a:bodyPr>
          <a:lstStyle/>
          <a:p>
            <a:r>
              <a:rPr lang="en-US" sz="4000" dirty="0">
                <a:latin typeface="Helvetica" pitchFamily="2" charset="0"/>
              </a:rPr>
              <a:t>Measures</a:t>
            </a:r>
            <a:endParaRPr lang="ru-RU" sz="4000" dirty="0">
              <a:latin typeface="Helvetica" pitchFamily="2" charset="0"/>
            </a:endParaRPr>
          </a:p>
        </p:txBody>
      </p:sp>
      <p:sp>
        <p:nvSpPr>
          <p:cNvPr id="3" name="Объект 2"/>
          <p:cNvSpPr>
            <a:spLocks noGrp="1"/>
          </p:cNvSpPr>
          <p:nvPr>
            <p:ph idx="1"/>
          </p:nvPr>
        </p:nvSpPr>
        <p:spPr>
          <a:xfrm>
            <a:off x="457200" y="1196753"/>
            <a:ext cx="8229600" cy="4929411"/>
          </a:xfrm>
        </p:spPr>
        <p:txBody>
          <a:bodyPr>
            <a:noAutofit/>
          </a:bodyPr>
          <a:lstStyle/>
          <a:p>
            <a:pPr marL="0" indent="0">
              <a:buNone/>
            </a:pPr>
            <a:endParaRPr lang="en-US" sz="2800" b="1" dirty="0" smtClean="0">
              <a:latin typeface="Helvetica" pitchFamily="2" charset="0"/>
            </a:endParaRPr>
          </a:p>
          <a:p>
            <a:pPr marL="0" indent="0">
              <a:buNone/>
            </a:pPr>
            <a:r>
              <a:rPr lang="en-US" sz="2800" b="1" dirty="0" smtClean="0">
                <a:latin typeface="Helvetica" pitchFamily="2" charset="0"/>
              </a:rPr>
              <a:t>Dispositional </a:t>
            </a:r>
            <a:r>
              <a:rPr lang="en-US" sz="2800" b="1" dirty="0">
                <a:latin typeface="Helvetica" pitchFamily="2" charset="0"/>
              </a:rPr>
              <a:t>Empathy with Nature scale</a:t>
            </a:r>
            <a:r>
              <a:rPr lang="en-US" sz="2800" dirty="0">
                <a:latin typeface="Helvetica" pitchFamily="2" charset="0"/>
              </a:rPr>
              <a:t> (DENS, Stern et al. 1995) - two subscales: </a:t>
            </a:r>
          </a:p>
          <a:p>
            <a:pPr marL="0" indent="0">
              <a:buNone/>
            </a:pPr>
            <a:r>
              <a:rPr lang="en-US" sz="2800" dirty="0">
                <a:latin typeface="Helvetica" pitchFamily="2" charset="0"/>
              </a:rPr>
              <a:t>Perspective-taking: “I imagine how I would feel if I were the suffering animals and plants</a:t>
            </a:r>
            <a:r>
              <a:rPr lang="en-US" sz="2800" dirty="0" smtClean="0">
                <a:latin typeface="Helvetica" pitchFamily="2" charset="0"/>
              </a:rPr>
              <a:t>”</a:t>
            </a:r>
            <a:endParaRPr lang="en-US" sz="2800" dirty="0">
              <a:latin typeface="Helvetica" pitchFamily="2" charset="0"/>
            </a:endParaRPr>
          </a:p>
          <a:p>
            <a:pPr marL="0" indent="0">
              <a:buNone/>
            </a:pPr>
            <a:r>
              <a:rPr lang="en-US" sz="2800" dirty="0">
                <a:latin typeface="Helvetica" pitchFamily="2" charset="0"/>
              </a:rPr>
              <a:t>Empathetic concern: “I feel as though I were one of the suffering animals and plants” </a:t>
            </a:r>
            <a:endParaRPr lang="ru-RU" sz="2800" dirty="0">
              <a:latin typeface="Helvetica" pitchFamily="2" charset="0"/>
            </a:endParaRPr>
          </a:p>
        </p:txBody>
      </p:sp>
      <p:sp>
        <p:nvSpPr>
          <p:cNvPr id="4" name="Slide Number Placeholder 3"/>
          <p:cNvSpPr>
            <a:spLocks noGrp="1"/>
          </p:cNvSpPr>
          <p:nvPr>
            <p:ph type="sldNum" sz="quarter" idx="12"/>
          </p:nvPr>
        </p:nvSpPr>
        <p:spPr/>
        <p:txBody>
          <a:bodyPr/>
          <a:lstStyle/>
          <a:p>
            <a:fld id="{ABFAC772-D30D-4C0E-85B9-6B84A9B02598}" type="slidenum">
              <a:rPr lang="ru-RU" smtClean="0"/>
              <a:t>16</a:t>
            </a:fld>
            <a:endParaRPr lang="ru-RU"/>
          </a:p>
        </p:txBody>
      </p:sp>
    </p:spTree>
    <p:extLst>
      <p:ext uri="{BB962C8B-B14F-4D97-AF65-F5344CB8AC3E}">
        <p14:creationId xmlns:p14="http://schemas.microsoft.com/office/powerpoint/2010/main" val="27426155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7"/>
            <a:ext cx="8229600" cy="922115"/>
          </a:xfrm>
        </p:spPr>
        <p:txBody>
          <a:bodyPr>
            <a:noAutofit/>
          </a:bodyPr>
          <a:lstStyle/>
          <a:p>
            <a:r>
              <a:rPr lang="en-US" sz="4000" dirty="0">
                <a:latin typeface="Helvetica" pitchFamily="2" charset="0"/>
              </a:rPr>
              <a:t>Sample</a:t>
            </a:r>
            <a:endParaRPr lang="ru-RU" sz="4000" dirty="0">
              <a:latin typeface="Helvetica" pitchFamily="2" charset="0"/>
            </a:endParaRPr>
          </a:p>
        </p:txBody>
      </p:sp>
      <p:sp>
        <p:nvSpPr>
          <p:cNvPr id="3" name="Объект 2"/>
          <p:cNvSpPr>
            <a:spLocks noGrp="1"/>
          </p:cNvSpPr>
          <p:nvPr>
            <p:ph idx="1"/>
          </p:nvPr>
        </p:nvSpPr>
        <p:spPr>
          <a:xfrm>
            <a:off x="457200" y="1196753"/>
            <a:ext cx="8229600" cy="4929411"/>
          </a:xfrm>
        </p:spPr>
        <p:txBody>
          <a:bodyPr>
            <a:noAutofit/>
          </a:bodyPr>
          <a:lstStyle/>
          <a:p>
            <a:pPr marL="0" indent="0">
              <a:buNone/>
            </a:pPr>
            <a:endParaRPr lang="en-US" sz="2800" dirty="0" smtClean="0">
              <a:latin typeface="Helvetica" pitchFamily="2" charset="0"/>
            </a:endParaRPr>
          </a:p>
          <a:p>
            <a:pPr marL="0" indent="0">
              <a:buNone/>
            </a:pPr>
            <a:r>
              <a:rPr lang="en-US" sz="2800" dirty="0" smtClean="0">
                <a:latin typeface="Helvetica" pitchFamily="2" charset="0"/>
              </a:rPr>
              <a:t>200 </a:t>
            </a:r>
            <a:r>
              <a:rPr lang="en-US" sz="2800" dirty="0">
                <a:latin typeface="Helvetica" pitchFamily="2" charset="0"/>
              </a:rPr>
              <a:t>respondents (168 female, M</a:t>
            </a:r>
            <a:r>
              <a:rPr lang="en-US" sz="2800" baseline="-25000" dirty="0">
                <a:latin typeface="Helvetica" pitchFamily="2" charset="0"/>
              </a:rPr>
              <a:t>age </a:t>
            </a:r>
            <a:r>
              <a:rPr lang="en-US" sz="2800" dirty="0">
                <a:latin typeface="Helvetica" pitchFamily="2" charset="0"/>
              </a:rPr>
              <a:t>= 22.5, </a:t>
            </a:r>
            <a:r>
              <a:rPr lang="en-US" sz="2800" dirty="0" err="1">
                <a:latin typeface="Helvetica" pitchFamily="2" charset="0"/>
              </a:rPr>
              <a:t>SD</a:t>
            </a:r>
            <a:r>
              <a:rPr lang="en-US" sz="2800" baseline="-25000" dirty="0" err="1">
                <a:latin typeface="Helvetica" pitchFamily="2" charset="0"/>
              </a:rPr>
              <a:t>age</a:t>
            </a:r>
            <a:r>
              <a:rPr lang="en-US" sz="2800" baseline="-25000" dirty="0">
                <a:latin typeface="Helvetica" pitchFamily="2" charset="0"/>
              </a:rPr>
              <a:t> </a:t>
            </a:r>
            <a:r>
              <a:rPr lang="en-US" sz="2800" dirty="0">
                <a:latin typeface="Helvetica" pitchFamily="2" charset="0"/>
              </a:rPr>
              <a:t>= 6.2, 84% females</a:t>
            </a:r>
            <a:r>
              <a:rPr lang="en-US" sz="2800" dirty="0" smtClean="0">
                <a:latin typeface="Helvetica" pitchFamily="2" charset="0"/>
              </a:rPr>
              <a:t>).</a:t>
            </a:r>
            <a:endParaRPr lang="en-US" sz="2800" dirty="0">
              <a:latin typeface="Helvetica" pitchFamily="2" charset="0"/>
            </a:endParaRPr>
          </a:p>
          <a:p>
            <a:pPr marL="0" indent="0">
              <a:buNone/>
            </a:pPr>
            <a:r>
              <a:rPr lang="en-US" sz="2800" dirty="0">
                <a:latin typeface="Helvetica" pitchFamily="2" charset="0"/>
              </a:rPr>
              <a:t>Most of the individuals were undergraduate students from Russian universities (54%), 55 graduated from university (27.5%), and 37 completed high school (18.5%). </a:t>
            </a:r>
          </a:p>
          <a:p>
            <a:pPr marL="0" indent="0">
              <a:buNone/>
            </a:pPr>
            <a:r>
              <a:rPr lang="en-US" sz="2800" dirty="0">
                <a:latin typeface="Helvetica" pitchFamily="2" charset="0"/>
              </a:rPr>
              <a:t>Data was gathered via online questionnaire platform 1ka.si</a:t>
            </a:r>
            <a:r>
              <a:rPr lang="en-US" sz="2800" dirty="0" smtClean="0">
                <a:latin typeface="Helvetica" pitchFamily="2" charset="0"/>
              </a:rPr>
              <a:t>.</a:t>
            </a:r>
            <a:endParaRPr lang="ru-RU" sz="2800" dirty="0">
              <a:latin typeface="Helvetica" pitchFamily="2" charset="0"/>
            </a:endParaRPr>
          </a:p>
        </p:txBody>
      </p:sp>
      <p:sp>
        <p:nvSpPr>
          <p:cNvPr id="4" name="Slide Number Placeholder 3"/>
          <p:cNvSpPr>
            <a:spLocks noGrp="1"/>
          </p:cNvSpPr>
          <p:nvPr>
            <p:ph type="sldNum" sz="quarter" idx="12"/>
          </p:nvPr>
        </p:nvSpPr>
        <p:spPr/>
        <p:txBody>
          <a:bodyPr/>
          <a:lstStyle/>
          <a:p>
            <a:fld id="{ABFAC772-D30D-4C0E-85B9-6B84A9B02598}" type="slidenum">
              <a:rPr lang="ru-RU" smtClean="0"/>
              <a:t>17</a:t>
            </a:fld>
            <a:endParaRPr lang="ru-RU"/>
          </a:p>
        </p:txBody>
      </p:sp>
    </p:spTree>
    <p:extLst>
      <p:ext uri="{BB962C8B-B14F-4D97-AF65-F5344CB8AC3E}">
        <p14:creationId xmlns:p14="http://schemas.microsoft.com/office/powerpoint/2010/main" val="21342046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144" y="-5672"/>
            <a:ext cx="9144000" cy="6857999"/>
          </a:xfrm>
        </p:spPr>
        <p:txBody>
          <a:bodyPr>
            <a:normAutofit/>
          </a:bodyPr>
          <a:lstStyle/>
          <a:p>
            <a:r>
              <a:rPr lang="en-US" dirty="0" smtClean="0">
                <a:latin typeface="Helvetica" pitchFamily="2" charset="0"/>
              </a:rPr>
              <a:t>Results</a:t>
            </a:r>
            <a:endParaRPr lang="ru-RU" sz="2400" dirty="0">
              <a:latin typeface="Helvetica" pitchFamily="2" charset="0"/>
            </a:endParaRPr>
          </a:p>
        </p:txBody>
      </p:sp>
    </p:spTree>
    <p:extLst>
      <p:ext uri="{BB962C8B-B14F-4D97-AF65-F5344CB8AC3E}">
        <p14:creationId xmlns:p14="http://schemas.microsoft.com/office/powerpoint/2010/main" val="24960805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7"/>
            <a:ext cx="8229600" cy="922115"/>
          </a:xfrm>
        </p:spPr>
        <p:txBody>
          <a:bodyPr>
            <a:noAutofit/>
          </a:bodyPr>
          <a:lstStyle/>
          <a:p>
            <a:r>
              <a:rPr lang="en-US" sz="4000" dirty="0">
                <a:latin typeface="Helvetica" pitchFamily="2" charset="0"/>
              </a:rPr>
              <a:t>Connection (</a:t>
            </a:r>
            <a:r>
              <a:rPr lang="en-US" sz="4000" dirty="0" err="1">
                <a:latin typeface="Helvetica" pitchFamily="2" charset="0"/>
              </a:rPr>
              <a:t>r</a:t>
            </a:r>
            <a:r>
              <a:rPr lang="en-US" sz="4000" baseline="-25000" dirty="0" err="1">
                <a:latin typeface="Helvetica" pitchFamily="2" charset="0"/>
              </a:rPr>
              <a:t>s</a:t>
            </a:r>
            <a:r>
              <a:rPr lang="en-US" sz="4000" dirty="0">
                <a:latin typeface="Helvetica" pitchFamily="2" charset="0"/>
              </a:rPr>
              <a:t>) between EID, Environmental and Social Empathy</a:t>
            </a:r>
            <a:endParaRPr lang="ru-RU" sz="4000" dirty="0">
              <a:latin typeface="Helvetica" pitchFamily="2" charset="0"/>
            </a:endParaRPr>
          </a:p>
        </p:txBody>
      </p:sp>
      <p:sp>
        <p:nvSpPr>
          <p:cNvPr id="4" name="Slide Number Placeholder 3"/>
          <p:cNvSpPr>
            <a:spLocks noGrp="1"/>
          </p:cNvSpPr>
          <p:nvPr>
            <p:ph type="sldNum" sz="quarter" idx="12"/>
          </p:nvPr>
        </p:nvSpPr>
        <p:spPr/>
        <p:txBody>
          <a:bodyPr/>
          <a:lstStyle/>
          <a:p>
            <a:fld id="{ABFAC772-D30D-4C0E-85B9-6B84A9B02598}" type="slidenum">
              <a:rPr lang="ru-RU" smtClean="0"/>
              <a:t>19</a:t>
            </a:fld>
            <a:endParaRPr lang="ru-RU"/>
          </a:p>
        </p:txBody>
      </p:sp>
      <p:graphicFrame>
        <p:nvGraphicFramePr>
          <p:cNvPr id="6" name="Объект 3"/>
          <p:cNvGraphicFramePr>
            <a:graphicFrameLocks noGrp="1"/>
          </p:cNvGraphicFramePr>
          <p:nvPr>
            <p:ph idx="1"/>
            <p:extLst>
              <p:ext uri="{D42A27DB-BD31-4B8C-83A1-F6EECF244321}">
                <p14:modId xmlns:p14="http://schemas.microsoft.com/office/powerpoint/2010/main" val="3391095348"/>
              </p:ext>
            </p:extLst>
          </p:nvPr>
        </p:nvGraphicFramePr>
        <p:xfrm>
          <a:off x="575556" y="2384884"/>
          <a:ext cx="7992888" cy="2088231"/>
        </p:xfrm>
        <a:graphic>
          <a:graphicData uri="http://schemas.openxmlformats.org/drawingml/2006/table">
            <a:tbl>
              <a:tblPr firstRow="1" bandRow="1">
                <a:tableStyleId>{5940675A-B579-460E-94D1-54222C63F5DA}</a:tableStyleId>
              </a:tblPr>
              <a:tblGrid>
                <a:gridCol w="1998222">
                  <a:extLst>
                    <a:ext uri="{9D8B030D-6E8A-4147-A177-3AD203B41FA5}">
                      <a16:colId xmlns:a16="http://schemas.microsoft.com/office/drawing/2014/main" xmlns="" val="20000"/>
                    </a:ext>
                  </a:extLst>
                </a:gridCol>
                <a:gridCol w="1998222">
                  <a:extLst>
                    <a:ext uri="{9D8B030D-6E8A-4147-A177-3AD203B41FA5}">
                      <a16:colId xmlns:a16="http://schemas.microsoft.com/office/drawing/2014/main" xmlns="" val="20001"/>
                    </a:ext>
                  </a:extLst>
                </a:gridCol>
                <a:gridCol w="1998222">
                  <a:extLst>
                    <a:ext uri="{9D8B030D-6E8A-4147-A177-3AD203B41FA5}">
                      <a16:colId xmlns:a16="http://schemas.microsoft.com/office/drawing/2014/main" xmlns="" val="20002"/>
                    </a:ext>
                  </a:extLst>
                </a:gridCol>
                <a:gridCol w="1998222">
                  <a:extLst>
                    <a:ext uri="{9D8B030D-6E8A-4147-A177-3AD203B41FA5}">
                      <a16:colId xmlns:a16="http://schemas.microsoft.com/office/drawing/2014/main" xmlns="" val="20003"/>
                    </a:ext>
                  </a:extLst>
                </a:gridCol>
              </a:tblGrid>
              <a:tr h="1566173">
                <a:tc>
                  <a:txBody>
                    <a:bodyPr/>
                    <a:lstStyle/>
                    <a:p>
                      <a:pPr>
                        <a:spcAft>
                          <a:spcPts val="0"/>
                        </a:spcAft>
                      </a:pPr>
                      <a:r>
                        <a:rPr lang="en-US" sz="2800" dirty="0">
                          <a:effectLst/>
                        </a:rPr>
                        <a:t>DENS Perspective-taking</a:t>
                      </a:r>
                      <a:endParaRPr lang="ru-RU" sz="2800" dirty="0">
                        <a:effectLst/>
                        <a:latin typeface="Calibri"/>
                        <a:ea typeface="MS Mincho"/>
                        <a:cs typeface="Times New Roman"/>
                      </a:endParaRPr>
                    </a:p>
                  </a:txBody>
                  <a:tcPr marL="68580" marR="68580" marT="0" marB="0"/>
                </a:tc>
                <a:tc>
                  <a:txBody>
                    <a:bodyPr/>
                    <a:lstStyle/>
                    <a:p>
                      <a:pPr>
                        <a:spcAft>
                          <a:spcPts val="0"/>
                        </a:spcAft>
                      </a:pPr>
                      <a:r>
                        <a:rPr lang="en-US" sz="2800" dirty="0">
                          <a:effectLst/>
                        </a:rPr>
                        <a:t>DENS Empathetic Concern </a:t>
                      </a:r>
                      <a:endParaRPr lang="ru-RU" sz="2800" dirty="0">
                        <a:effectLst/>
                        <a:latin typeface="Calibri"/>
                        <a:ea typeface="MS Mincho"/>
                        <a:cs typeface="Times New Roman"/>
                      </a:endParaRPr>
                    </a:p>
                  </a:txBody>
                  <a:tcPr marL="68580" marR="68580" marT="0" marB="0"/>
                </a:tc>
                <a:tc>
                  <a:txBody>
                    <a:bodyPr/>
                    <a:lstStyle/>
                    <a:p>
                      <a:pPr>
                        <a:spcAft>
                          <a:spcPts val="0"/>
                        </a:spcAft>
                      </a:pPr>
                      <a:r>
                        <a:rPr lang="en-US" sz="2800" dirty="0">
                          <a:effectLst/>
                        </a:rPr>
                        <a:t>IRI Perspective-taking</a:t>
                      </a:r>
                      <a:endParaRPr lang="ru-RU" sz="2800" dirty="0">
                        <a:effectLst/>
                        <a:latin typeface="Calibri"/>
                        <a:ea typeface="MS Mincho"/>
                        <a:cs typeface="Times New Roman"/>
                      </a:endParaRPr>
                    </a:p>
                  </a:txBody>
                  <a:tcPr marL="68580" marR="68580" marT="0" marB="0"/>
                </a:tc>
                <a:tc>
                  <a:txBody>
                    <a:bodyPr/>
                    <a:lstStyle/>
                    <a:p>
                      <a:pPr>
                        <a:spcAft>
                          <a:spcPts val="0"/>
                        </a:spcAft>
                      </a:pPr>
                      <a:r>
                        <a:rPr lang="en-US" sz="2800">
                          <a:effectLst/>
                        </a:rPr>
                        <a:t>IRI Empathetic Concern </a:t>
                      </a:r>
                      <a:endParaRPr lang="ru-RU" sz="2800">
                        <a:effectLst/>
                        <a:latin typeface="Calibri"/>
                        <a:ea typeface="MS Mincho"/>
                        <a:cs typeface="Times New Roman"/>
                      </a:endParaRPr>
                    </a:p>
                  </a:txBody>
                  <a:tcPr marL="68580" marR="68580" marT="0" marB="0"/>
                </a:tc>
                <a:extLst>
                  <a:ext uri="{0D108BD9-81ED-4DB2-BD59-A6C34878D82A}">
                    <a16:rowId xmlns:a16="http://schemas.microsoft.com/office/drawing/2014/main" xmlns="" val="10000"/>
                  </a:ext>
                </a:extLst>
              </a:tr>
              <a:tr h="522058">
                <a:tc>
                  <a:txBody>
                    <a:bodyPr/>
                    <a:lstStyle/>
                    <a:p>
                      <a:pPr>
                        <a:spcAft>
                          <a:spcPts val="0"/>
                        </a:spcAft>
                      </a:pPr>
                      <a:r>
                        <a:rPr lang="en-US" sz="2800" dirty="0">
                          <a:effectLst/>
                        </a:rPr>
                        <a:t>.47</a:t>
                      </a:r>
                      <a:endParaRPr lang="ru-RU" sz="2800" dirty="0">
                        <a:effectLst/>
                        <a:latin typeface="Calibri"/>
                        <a:ea typeface="MS Mincho"/>
                        <a:cs typeface="Times New Roman"/>
                      </a:endParaRPr>
                    </a:p>
                  </a:txBody>
                  <a:tcPr marL="68580" marR="68580" marT="0" marB="0"/>
                </a:tc>
                <a:tc>
                  <a:txBody>
                    <a:bodyPr/>
                    <a:lstStyle/>
                    <a:p>
                      <a:pPr>
                        <a:spcAft>
                          <a:spcPts val="0"/>
                        </a:spcAft>
                      </a:pPr>
                      <a:r>
                        <a:rPr lang="en-US" sz="2800" dirty="0">
                          <a:effectLst/>
                        </a:rPr>
                        <a:t>.51</a:t>
                      </a:r>
                      <a:endParaRPr lang="ru-RU" sz="2800" dirty="0">
                        <a:effectLst/>
                        <a:latin typeface="Calibri"/>
                        <a:ea typeface="MS Mincho"/>
                        <a:cs typeface="Times New Roman"/>
                      </a:endParaRPr>
                    </a:p>
                  </a:txBody>
                  <a:tcPr marL="68580" marR="68580" marT="0" marB="0"/>
                </a:tc>
                <a:tc>
                  <a:txBody>
                    <a:bodyPr/>
                    <a:lstStyle/>
                    <a:p>
                      <a:pPr>
                        <a:spcAft>
                          <a:spcPts val="0"/>
                        </a:spcAft>
                      </a:pPr>
                      <a:r>
                        <a:rPr lang="en-US" sz="2800" dirty="0">
                          <a:effectLst/>
                        </a:rPr>
                        <a:t>.26</a:t>
                      </a:r>
                      <a:endParaRPr lang="ru-RU" sz="2800" dirty="0">
                        <a:effectLst/>
                        <a:latin typeface="Calibri"/>
                        <a:ea typeface="MS Mincho"/>
                        <a:cs typeface="Times New Roman"/>
                      </a:endParaRPr>
                    </a:p>
                  </a:txBody>
                  <a:tcPr marL="68580" marR="68580" marT="0" marB="0"/>
                </a:tc>
                <a:tc>
                  <a:txBody>
                    <a:bodyPr/>
                    <a:lstStyle/>
                    <a:p>
                      <a:pPr>
                        <a:spcAft>
                          <a:spcPts val="0"/>
                        </a:spcAft>
                      </a:pPr>
                      <a:r>
                        <a:rPr lang="en-US" sz="2800" dirty="0">
                          <a:effectLst/>
                        </a:rPr>
                        <a:t>.29</a:t>
                      </a:r>
                      <a:endParaRPr lang="ru-RU" sz="2800" dirty="0">
                        <a:effectLst/>
                        <a:latin typeface="Calibri"/>
                        <a:ea typeface="MS Mincho"/>
                        <a:cs typeface="Times New Roman"/>
                      </a:endParaRPr>
                    </a:p>
                  </a:txBody>
                  <a:tcPr marL="68580" marR="68580" marT="0" marB="0"/>
                </a:tc>
                <a:extLst>
                  <a:ext uri="{0D108BD9-81ED-4DB2-BD59-A6C34878D82A}">
                    <a16:rowId xmlns:a16="http://schemas.microsoft.com/office/drawing/2014/main" xmlns="" val="10001"/>
                  </a:ext>
                </a:extLst>
              </a:tr>
            </a:tbl>
          </a:graphicData>
        </a:graphic>
      </p:graphicFrame>
      <p:sp>
        <p:nvSpPr>
          <p:cNvPr id="7" name="Прямоугольник 5"/>
          <p:cNvSpPr/>
          <p:nvPr/>
        </p:nvSpPr>
        <p:spPr>
          <a:xfrm>
            <a:off x="2339241" y="2924944"/>
            <a:ext cx="4465518" cy="2031325"/>
          </a:xfrm>
          <a:prstGeom prst="rect">
            <a:avLst/>
          </a:prstGeom>
        </p:spPr>
        <p:txBody>
          <a:bodyPr wrap="none">
            <a:spAutoFit/>
          </a:bodyPr>
          <a:lstStyle/>
          <a:p>
            <a:endParaRPr lang="en-US" i="1" dirty="0" smtClean="0"/>
          </a:p>
          <a:p>
            <a:endParaRPr lang="en-US" i="1" dirty="0"/>
          </a:p>
          <a:p>
            <a:endParaRPr lang="en-US" i="1" dirty="0" smtClean="0"/>
          </a:p>
          <a:p>
            <a:endParaRPr lang="en-US" i="1" dirty="0"/>
          </a:p>
          <a:p>
            <a:endParaRPr lang="en-US" i="1" dirty="0" smtClean="0"/>
          </a:p>
          <a:p>
            <a:endParaRPr lang="en-US" i="1" dirty="0"/>
          </a:p>
          <a:p>
            <a:r>
              <a:rPr lang="en-US" i="1" dirty="0" smtClean="0"/>
              <a:t>Note</a:t>
            </a:r>
            <a:r>
              <a:rPr lang="en-US" i="1" dirty="0"/>
              <a:t>.</a:t>
            </a:r>
            <a:r>
              <a:rPr lang="en-US" dirty="0"/>
              <a:t> All connections are significant at p &lt; .01</a:t>
            </a:r>
            <a:endParaRPr lang="ru-RU" dirty="0"/>
          </a:p>
        </p:txBody>
      </p:sp>
    </p:spTree>
    <p:extLst>
      <p:ext uri="{BB962C8B-B14F-4D97-AF65-F5344CB8AC3E}">
        <p14:creationId xmlns:p14="http://schemas.microsoft.com/office/powerpoint/2010/main" val="3959253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7"/>
            <a:ext cx="8229600" cy="922115"/>
          </a:xfrm>
        </p:spPr>
        <p:txBody>
          <a:bodyPr>
            <a:normAutofit/>
          </a:bodyPr>
          <a:lstStyle/>
          <a:p>
            <a:r>
              <a:rPr lang="en-US" sz="4000" dirty="0">
                <a:latin typeface="Helvetica" pitchFamily="2" charset="0"/>
              </a:rPr>
              <a:t>Sound theories</a:t>
            </a:r>
            <a:endParaRPr lang="ru-RU" dirty="0">
              <a:latin typeface="Helvetica" pitchFamily="2" charset="0"/>
            </a:endParaRPr>
          </a:p>
        </p:txBody>
      </p:sp>
      <p:sp>
        <p:nvSpPr>
          <p:cNvPr id="3" name="Объект 2"/>
          <p:cNvSpPr>
            <a:spLocks noGrp="1"/>
          </p:cNvSpPr>
          <p:nvPr>
            <p:ph idx="1"/>
          </p:nvPr>
        </p:nvSpPr>
        <p:spPr>
          <a:xfrm>
            <a:off x="457200" y="1196753"/>
            <a:ext cx="8229600" cy="4929411"/>
          </a:xfrm>
        </p:spPr>
        <p:txBody>
          <a:bodyPr>
            <a:noAutofit/>
          </a:bodyPr>
          <a:lstStyle/>
          <a:p>
            <a:endParaRPr lang="en-US" sz="2800" dirty="0">
              <a:latin typeface="Helvetica" pitchFamily="2" charset="0"/>
            </a:endParaRPr>
          </a:p>
          <a:p>
            <a:r>
              <a:rPr lang="en-US" sz="2800" dirty="0">
                <a:latin typeface="Helvetica" pitchFamily="2" charset="0"/>
              </a:rPr>
              <a:t>Reverence for Life theory by Albert Schweitzer (1987)</a:t>
            </a:r>
          </a:p>
          <a:p>
            <a:r>
              <a:rPr lang="en-US" sz="2800" dirty="0">
                <a:latin typeface="Helvetica" pitchFamily="2" charset="0"/>
              </a:rPr>
              <a:t>Deep Ecology by Arne </a:t>
            </a:r>
            <a:r>
              <a:rPr lang="en-US" sz="2800" dirty="0" err="1">
                <a:latin typeface="Helvetica" pitchFamily="2" charset="0"/>
              </a:rPr>
              <a:t>Næss</a:t>
            </a:r>
            <a:r>
              <a:rPr lang="en-US" sz="2800" dirty="0">
                <a:latin typeface="Helvetica" pitchFamily="2" charset="0"/>
              </a:rPr>
              <a:t> (1989)</a:t>
            </a:r>
          </a:p>
          <a:p>
            <a:r>
              <a:rPr lang="en-US" sz="2800" dirty="0" err="1">
                <a:latin typeface="Helvetica" pitchFamily="2" charset="0"/>
              </a:rPr>
              <a:t>Biophilia</a:t>
            </a:r>
            <a:r>
              <a:rPr lang="en-US" sz="2800" dirty="0">
                <a:latin typeface="Helvetica" pitchFamily="2" charset="0"/>
              </a:rPr>
              <a:t> hypothesis by E.O. Wilson (1984)</a:t>
            </a:r>
          </a:p>
          <a:p>
            <a:r>
              <a:rPr lang="en-US" sz="2800" dirty="0">
                <a:latin typeface="Helvetica" pitchFamily="2" charset="0"/>
              </a:rPr>
              <a:t>Theory of Environmental Identity by Susan Clayton (2003)</a:t>
            </a:r>
          </a:p>
          <a:p>
            <a:r>
              <a:rPr lang="en-US" sz="2800" dirty="0">
                <a:latin typeface="Helvetica" pitchFamily="2" charset="0"/>
              </a:rPr>
              <a:t>Theory of basic human values by Sh. Schwarz (1992)</a:t>
            </a:r>
          </a:p>
          <a:p>
            <a:r>
              <a:rPr lang="en-US" sz="2800" dirty="0">
                <a:latin typeface="Helvetica" pitchFamily="2" charset="0"/>
              </a:rPr>
              <a:t>Theory of Moral expansiveness by  Dan </a:t>
            </a:r>
            <a:r>
              <a:rPr lang="en-US" sz="2800" dirty="0" err="1">
                <a:latin typeface="Helvetica" pitchFamily="2" charset="0"/>
              </a:rPr>
              <a:t>Crimston</a:t>
            </a:r>
            <a:r>
              <a:rPr lang="en-US" sz="2800" dirty="0">
                <a:latin typeface="Helvetica" pitchFamily="2" charset="0"/>
              </a:rPr>
              <a:t>  et al. (2016)</a:t>
            </a:r>
            <a:endParaRPr lang="ru-RU" sz="2800" dirty="0">
              <a:latin typeface="Helvetica" pitchFamily="2" charset="0"/>
            </a:endParaRPr>
          </a:p>
        </p:txBody>
      </p:sp>
      <p:sp>
        <p:nvSpPr>
          <p:cNvPr id="4" name="Slide Number Placeholder 3"/>
          <p:cNvSpPr>
            <a:spLocks noGrp="1"/>
          </p:cNvSpPr>
          <p:nvPr>
            <p:ph type="sldNum" sz="quarter" idx="12"/>
          </p:nvPr>
        </p:nvSpPr>
        <p:spPr/>
        <p:txBody>
          <a:bodyPr/>
          <a:lstStyle/>
          <a:p>
            <a:fld id="{ABFAC772-D30D-4C0E-85B9-6B84A9B02598}" type="slidenum">
              <a:rPr lang="ru-RU" smtClean="0"/>
              <a:t>2</a:t>
            </a:fld>
            <a:endParaRPr lang="ru-RU"/>
          </a:p>
        </p:txBody>
      </p:sp>
    </p:spTree>
    <p:extLst>
      <p:ext uri="{BB962C8B-B14F-4D97-AF65-F5344CB8AC3E}">
        <p14:creationId xmlns:p14="http://schemas.microsoft.com/office/powerpoint/2010/main" val="23727181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7"/>
            <a:ext cx="8229600" cy="922115"/>
          </a:xfrm>
        </p:spPr>
        <p:txBody>
          <a:bodyPr>
            <a:noAutofit/>
          </a:bodyPr>
          <a:lstStyle/>
          <a:p>
            <a:r>
              <a:rPr lang="en-US" sz="4000" dirty="0">
                <a:latin typeface="Helvetica" pitchFamily="2" charset="0"/>
              </a:rPr>
              <a:t>Predictive role of EID for environmental and social empathy</a:t>
            </a:r>
            <a:endParaRPr lang="ru-RU" sz="4000" dirty="0">
              <a:latin typeface="Helvetica" pitchFamily="2" charset="0"/>
            </a:endParaRPr>
          </a:p>
        </p:txBody>
      </p:sp>
      <p:sp>
        <p:nvSpPr>
          <p:cNvPr id="4" name="Slide Number Placeholder 3"/>
          <p:cNvSpPr>
            <a:spLocks noGrp="1"/>
          </p:cNvSpPr>
          <p:nvPr>
            <p:ph type="sldNum" sz="quarter" idx="12"/>
          </p:nvPr>
        </p:nvSpPr>
        <p:spPr/>
        <p:txBody>
          <a:bodyPr/>
          <a:lstStyle/>
          <a:p>
            <a:fld id="{ABFAC772-D30D-4C0E-85B9-6B84A9B02598}" type="slidenum">
              <a:rPr lang="ru-RU" smtClean="0"/>
              <a:t>20</a:t>
            </a:fld>
            <a:endParaRPr lang="ru-RU"/>
          </a:p>
        </p:txBody>
      </p:sp>
      <p:graphicFrame>
        <p:nvGraphicFramePr>
          <p:cNvPr id="8" name="Объект 3"/>
          <p:cNvGraphicFramePr>
            <a:graphicFrameLocks noGrp="1"/>
          </p:cNvGraphicFramePr>
          <p:nvPr>
            <p:ph idx="1"/>
            <p:extLst>
              <p:ext uri="{D42A27DB-BD31-4B8C-83A1-F6EECF244321}">
                <p14:modId xmlns:p14="http://schemas.microsoft.com/office/powerpoint/2010/main" val="3997302473"/>
              </p:ext>
            </p:extLst>
          </p:nvPr>
        </p:nvGraphicFramePr>
        <p:xfrm>
          <a:off x="457200" y="2385092"/>
          <a:ext cx="8229600" cy="2700300"/>
        </p:xfrm>
        <a:graphic>
          <a:graphicData uri="http://schemas.openxmlformats.org/drawingml/2006/table">
            <a:tbl>
              <a:tblPr firstRow="1" bandRow="1">
                <a:tableStyleId>{5940675A-B579-460E-94D1-54222C63F5DA}</a:tableStyleId>
              </a:tblPr>
              <a:tblGrid>
                <a:gridCol w="3394720">
                  <a:extLst>
                    <a:ext uri="{9D8B030D-6E8A-4147-A177-3AD203B41FA5}">
                      <a16:colId xmlns:a16="http://schemas.microsoft.com/office/drawing/2014/main" xmlns="" val="20000"/>
                    </a:ext>
                  </a:extLst>
                </a:gridCol>
                <a:gridCol w="1080120">
                  <a:extLst>
                    <a:ext uri="{9D8B030D-6E8A-4147-A177-3AD203B41FA5}">
                      <a16:colId xmlns:a16="http://schemas.microsoft.com/office/drawing/2014/main" xmlns="" val="20001"/>
                    </a:ext>
                  </a:extLst>
                </a:gridCol>
                <a:gridCol w="1008112">
                  <a:extLst>
                    <a:ext uri="{9D8B030D-6E8A-4147-A177-3AD203B41FA5}">
                      <a16:colId xmlns:a16="http://schemas.microsoft.com/office/drawing/2014/main" xmlns="" val="20002"/>
                    </a:ext>
                  </a:extLst>
                </a:gridCol>
                <a:gridCol w="1512168">
                  <a:extLst>
                    <a:ext uri="{9D8B030D-6E8A-4147-A177-3AD203B41FA5}">
                      <a16:colId xmlns:a16="http://schemas.microsoft.com/office/drawing/2014/main" xmlns="" val="20003"/>
                    </a:ext>
                  </a:extLst>
                </a:gridCol>
                <a:gridCol w="1234480">
                  <a:extLst>
                    <a:ext uri="{9D8B030D-6E8A-4147-A177-3AD203B41FA5}">
                      <a16:colId xmlns:a16="http://schemas.microsoft.com/office/drawing/2014/main" xmlns="" val="20004"/>
                    </a:ext>
                  </a:extLst>
                </a:gridCol>
              </a:tblGrid>
              <a:tr h="756084">
                <a:tc>
                  <a:txBody>
                    <a:bodyPr/>
                    <a:lstStyle/>
                    <a:p>
                      <a:pPr>
                        <a:spcAft>
                          <a:spcPts val="0"/>
                        </a:spcAft>
                      </a:pPr>
                      <a:r>
                        <a:rPr lang="en-US" sz="2800" i="0" dirty="0">
                          <a:effectLst/>
                          <a:latin typeface="+mn-lt"/>
                          <a:ea typeface="MS Mincho"/>
                          <a:cs typeface="Times New Roman"/>
                        </a:rPr>
                        <a:t>Measure</a:t>
                      </a:r>
                      <a:endParaRPr lang="ru-RU" sz="2800" i="0" dirty="0">
                        <a:effectLst/>
                        <a:latin typeface="+mn-lt"/>
                        <a:ea typeface="MS Mincho"/>
                        <a:cs typeface="Times New Roman"/>
                      </a:endParaRPr>
                    </a:p>
                  </a:txBody>
                  <a:tcPr marL="68580" marR="68580" marT="0" marB="0"/>
                </a:tc>
                <a:tc>
                  <a:txBody>
                    <a:bodyPr/>
                    <a:lstStyle/>
                    <a:p>
                      <a:pPr>
                        <a:spcAft>
                          <a:spcPts val="0"/>
                        </a:spcAft>
                      </a:pPr>
                      <a:r>
                        <a:rPr lang="en-US" sz="2800" dirty="0">
                          <a:effectLst/>
                          <a:latin typeface="+mn-lt"/>
                          <a:ea typeface="MS Mincho"/>
                          <a:cs typeface="Times New Roman"/>
                        </a:rPr>
                        <a:t>β</a:t>
                      </a:r>
                      <a:endParaRPr lang="ru-RU" sz="2800" dirty="0">
                        <a:effectLst/>
                        <a:latin typeface="+mn-lt"/>
                        <a:ea typeface="MS Mincho"/>
                        <a:cs typeface="Times New Roman"/>
                      </a:endParaRPr>
                    </a:p>
                  </a:txBody>
                  <a:tcPr marL="68580" marR="68580" marT="0" marB="0"/>
                </a:tc>
                <a:tc>
                  <a:txBody>
                    <a:bodyPr/>
                    <a:lstStyle/>
                    <a:p>
                      <a:pPr>
                        <a:spcAft>
                          <a:spcPts val="0"/>
                        </a:spcAft>
                      </a:pPr>
                      <a:r>
                        <a:rPr lang="en-US" sz="2800" dirty="0">
                          <a:effectLst/>
                          <a:latin typeface="+mn-lt"/>
                          <a:ea typeface="MS Mincho"/>
                          <a:cs typeface="Times New Roman"/>
                        </a:rPr>
                        <a:t>R</a:t>
                      </a:r>
                      <a:r>
                        <a:rPr lang="en-US" sz="2800" baseline="30000" dirty="0">
                          <a:effectLst/>
                          <a:latin typeface="+mn-lt"/>
                          <a:ea typeface="MS Mincho"/>
                          <a:cs typeface="Times New Roman"/>
                        </a:rPr>
                        <a:t>2</a:t>
                      </a:r>
                      <a:endParaRPr lang="ru-RU" sz="2800" dirty="0">
                        <a:effectLst/>
                        <a:latin typeface="+mn-lt"/>
                        <a:ea typeface="MS Mincho"/>
                        <a:cs typeface="Times New Roman"/>
                      </a:endParaRPr>
                    </a:p>
                  </a:txBody>
                  <a:tcPr marL="68580" marR="68580" marT="0" marB="0"/>
                </a:tc>
                <a:tc>
                  <a:txBody>
                    <a:bodyPr/>
                    <a:lstStyle/>
                    <a:p>
                      <a:pPr>
                        <a:spcAft>
                          <a:spcPts val="0"/>
                        </a:spcAft>
                      </a:pPr>
                      <a:r>
                        <a:rPr lang="en-US" sz="2800">
                          <a:effectLst/>
                          <a:latin typeface="+mn-lt"/>
                          <a:ea typeface="MS Mincho"/>
                          <a:cs typeface="Times New Roman"/>
                        </a:rPr>
                        <a:t>F</a:t>
                      </a:r>
                      <a:r>
                        <a:rPr lang="en-US" sz="2800">
                          <a:solidFill>
                            <a:srgbClr val="000000"/>
                          </a:solidFill>
                          <a:effectLst/>
                          <a:latin typeface="+mn-lt"/>
                          <a:ea typeface="MS Mincho"/>
                          <a:cs typeface="Times New Roman"/>
                        </a:rPr>
                        <a:t>(1,198)</a:t>
                      </a:r>
                      <a:endParaRPr lang="ru-RU" sz="2800">
                        <a:effectLst/>
                        <a:latin typeface="+mn-lt"/>
                        <a:ea typeface="MS Mincho"/>
                        <a:cs typeface="Times New Roman"/>
                      </a:endParaRPr>
                    </a:p>
                  </a:txBody>
                  <a:tcPr marL="68580" marR="68580" marT="0" marB="0"/>
                </a:tc>
                <a:tc>
                  <a:txBody>
                    <a:bodyPr/>
                    <a:lstStyle/>
                    <a:p>
                      <a:pPr>
                        <a:spcAft>
                          <a:spcPts val="0"/>
                        </a:spcAft>
                      </a:pPr>
                      <a:r>
                        <a:rPr lang="en-US" sz="2800">
                          <a:effectLst/>
                          <a:latin typeface="+mn-lt"/>
                          <a:ea typeface="MS Mincho"/>
                          <a:cs typeface="Times New Roman"/>
                        </a:rPr>
                        <a:t>p</a:t>
                      </a:r>
                      <a:endParaRPr lang="ru-RU" sz="2800">
                        <a:effectLst/>
                        <a:latin typeface="+mn-lt"/>
                        <a:ea typeface="MS Mincho"/>
                        <a:cs typeface="Times New Roman"/>
                      </a:endParaRPr>
                    </a:p>
                  </a:txBody>
                  <a:tcPr marL="68580" marR="68580" marT="0" marB="0"/>
                </a:tc>
                <a:extLst>
                  <a:ext uri="{0D108BD9-81ED-4DB2-BD59-A6C34878D82A}">
                    <a16:rowId xmlns:a16="http://schemas.microsoft.com/office/drawing/2014/main" xmlns="" val="10000"/>
                  </a:ext>
                </a:extLst>
              </a:tr>
              <a:tr h="1188132">
                <a:tc>
                  <a:txBody>
                    <a:bodyPr/>
                    <a:lstStyle/>
                    <a:p>
                      <a:pPr>
                        <a:spcAft>
                          <a:spcPts val="0"/>
                        </a:spcAft>
                      </a:pPr>
                      <a:r>
                        <a:rPr lang="en-US" sz="2800" i="0" dirty="0">
                          <a:effectLst/>
                          <a:latin typeface="+mn-lt"/>
                          <a:ea typeface="MS Mincho"/>
                          <a:cs typeface="Times New Roman"/>
                        </a:rPr>
                        <a:t>Environmental </a:t>
                      </a:r>
                      <a:r>
                        <a:rPr lang="en-US" sz="2800" i="0" dirty="0" smtClean="0">
                          <a:effectLst/>
                          <a:latin typeface="+mn-lt"/>
                          <a:ea typeface="MS Mincho"/>
                          <a:cs typeface="Times New Roman"/>
                        </a:rPr>
                        <a:t>empathy</a:t>
                      </a:r>
                      <a:endParaRPr lang="ru-RU" sz="2800" i="0" dirty="0">
                        <a:effectLst/>
                        <a:latin typeface="+mn-lt"/>
                        <a:ea typeface="MS Mincho"/>
                        <a:cs typeface="Times New Roman"/>
                      </a:endParaRPr>
                    </a:p>
                  </a:txBody>
                  <a:tcPr marL="68580" marR="68580" marT="0" marB="0"/>
                </a:tc>
                <a:tc>
                  <a:txBody>
                    <a:bodyPr/>
                    <a:lstStyle/>
                    <a:p>
                      <a:pPr>
                        <a:spcAft>
                          <a:spcPts val="0"/>
                        </a:spcAft>
                      </a:pPr>
                      <a:r>
                        <a:rPr lang="en-US" sz="2800" dirty="0">
                          <a:solidFill>
                            <a:srgbClr val="000000"/>
                          </a:solidFill>
                          <a:effectLst/>
                          <a:latin typeface="+mn-lt"/>
                          <a:ea typeface="MS Mincho"/>
                          <a:cs typeface="Times New Roman"/>
                        </a:rPr>
                        <a:t>.77</a:t>
                      </a:r>
                      <a:endParaRPr lang="ru-RU" sz="2800" dirty="0">
                        <a:effectLst/>
                        <a:latin typeface="+mn-lt"/>
                        <a:ea typeface="MS Mincho"/>
                        <a:cs typeface="Times New Roman"/>
                      </a:endParaRPr>
                    </a:p>
                  </a:txBody>
                  <a:tcPr marL="68580" marR="68580" marT="0" marB="0"/>
                </a:tc>
                <a:tc>
                  <a:txBody>
                    <a:bodyPr/>
                    <a:lstStyle/>
                    <a:p>
                      <a:pPr>
                        <a:spcAft>
                          <a:spcPts val="0"/>
                        </a:spcAft>
                      </a:pPr>
                      <a:r>
                        <a:rPr lang="en-US" sz="2800">
                          <a:solidFill>
                            <a:srgbClr val="000000"/>
                          </a:solidFill>
                          <a:effectLst/>
                          <a:latin typeface="+mn-lt"/>
                          <a:ea typeface="MS Mincho"/>
                          <a:cs typeface="Times New Roman"/>
                        </a:rPr>
                        <a:t>.33</a:t>
                      </a:r>
                      <a:endParaRPr lang="ru-RU" sz="2800">
                        <a:effectLst/>
                        <a:latin typeface="+mn-lt"/>
                        <a:ea typeface="MS Mincho"/>
                        <a:cs typeface="Times New Roman"/>
                      </a:endParaRPr>
                    </a:p>
                  </a:txBody>
                  <a:tcPr marL="68580" marR="68580" marT="0" marB="0"/>
                </a:tc>
                <a:tc>
                  <a:txBody>
                    <a:bodyPr/>
                    <a:lstStyle/>
                    <a:p>
                      <a:pPr>
                        <a:spcAft>
                          <a:spcPts val="0"/>
                        </a:spcAft>
                      </a:pPr>
                      <a:r>
                        <a:rPr lang="en-US" sz="2800">
                          <a:effectLst/>
                          <a:latin typeface="+mn-lt"/>
                          <a:ea typeface="MS Mincho"/>
                          <a:cs typeface="Times New Roman"/>
                        </a:rPr>
                        <a:t>96.41</a:t>
                      </a:r>
                      <a:endParaRPr lang="ru-RU" sz="2800">
                        <a:effectLst/>
                        <a:latin typeface="+mn-lt"/>
                        <a:ea typeface="MS Mincho"/>
                        <a:cs typeface="Times New Roman"/>
                      </a:endParaRPr>
                    </a:p>
                  </a:txBody>
                  <a:tcPr marL="68580" marR="68580" marT="0" marB="0"/>
                </a:tc>
                <a:tc>
                  <a:txBody>
                    <a:bodyPr/>
                    <a:lstStyle/>
                    <a:p>
                      <a:pPr>
                        <a:spcAft>
                          <a:spcPts val="0"/>
                        </a:spcAft>
                      </a:pPr>
                      <a:r>
                        <a:rPr lang="en-US" sz="2800" dirty="0">
                          <a:effectLst/>
                          <a:latin typeface="+mn-lt"/>
                          <a:ea typeface="MS Mincho"/>
                          <a:cs typeface="Times New Roman"/>
                        </a:rPr>
                        <a:t>.000</a:t>
                      </a:r>
                      <a:endParaRPr lang="ru-RU" sz="2800" dirty="0">
                        <a:effectLst/>
                        <a:latin typeface="+mn-lt"/>
                        <a:ea typeface="MS Mincho"/>
                        <a:cs typeface="Times New Roman"/>
                      </a:endParaRPr>
                    </a:p>
                  </a:txBody>
                  <a:tcPr marL="68580" marR="68580" marT="0" marB="0"/>
                </a:tc>
                <a:extLst>
                  <a:ext uri="{0D108BD9-81ED-4DB2-BD59-A6C34878D82A}">
                    <a16:rowId xmlns:a16="http://schemas.microsoft.com/office/drawing/2014/main" xmlns="" val="10001"/>
                  </a:ext>
                </a:extLst>
              </a:tr>
              <a:tr h="756084">
                <a:tc>
                  <a:txBody>
                    <a:bodyPr/>
                    <a:lstStyle/>
                    <a:p>
                      <a:pPr>
                        <a:spcAft>
                          <a:spcPts val="0"/>
                        </a:spcAft>
                      </a:pPr>
                      <a:r>
                        <a:rPr lang="en-US" sz="2800" i="0" kern="1200" dirty="0">
                          <a:solidFill>
                            <a:schemeClr val="tx1"/>
                          </a:solidFill>
                          <a:effectLst/>
                          <a:latin typeface="+mn-lt"/>
                          <a:ea typeface="MS Mincho"/>
                          <a:cs typeface="Times New Roman"/>
                        </a:rPr>
                        <a:t>Social empathy </a:t>
                      </a:r>
                      <a:endParaRPr lang="ru-RU" sz="2800" i="0" kern="1200" dirty="0">
                        <a:solidFill>
                          <a:schemeClr val="tx1"/>
                        </a:solidFill>
                        <a:effectLst/>
                        <a:latin typeface="+mn-lt"/>
                        <a:ea typeface="MS Mincho"/>
                        <a:cs typeface="Times New Roman"/>
                      </a:endParaRPr>
                    </a:p>
                  </a:txBody>
                  <a:tcPr marL="68580" marR="68580" marT="0" marB="0"/>
                </a:tc>
                <a:tc>
                  <a:txBody>
                    <a:bodyPr/>
                    <a:lstStyle/>
                    <a:p>
                      <a:pPr marL="0" algn="l" defTabSz="914400" rtl="0" eaLnBrk="1" latinLnBrk="0" hangingPunct="1">
                        <a:spcAft>
                          <a:spcPts val="0"/>
                        </a:spcAft>
                      </a:pPr>
                      <a:r>
                        <a:rPr lang="en-US" sz="2800" kern="1200" dirty="0">
                          <a:solidFill>
                            <a:srgbClr val="000000"/>
                          </a:solidFill>
                          <a:effectLst/>
                          <a:latin typeface="+mn-lt"/>
                          <a:ea typeface="MS Mincho"/>
                          <a:cs typeface="Times New Roman"/>
                        </a:rPr>
                        <a:t>.19</a:t>
                      </a:r>
                      <a:endParaRPr lang="ru-RU" sz="2800" kern="1200" dirty="0">
                        <a:solidFill>
                          <a:srgbClr val="000000"/>
                        </a:solidFill>
                        <a:effectLst/>
                        <a:latin typeface="+mn-lt"/>
                        <a:ea typeface="MS Mincho"/>
                        <a:cs typeface="Times New Roman"/>
                      </a:endParaRPr>
                    </a:p>
                  </a:txBody>
                  <a:tcPr marL="68580" marR="68580" marT="0" marB="0"/>
                </a:tc>
                <a:tc>
                  <a:txBody>
                    <a:bodyPr/>
                    <a:lstStyle/>
                    <a:p>
                      <a:pPr marL="0" algn="l" defTabSz="914400" rtl="0" eaLnBrk="1" latinLnBrk="0" hangingPunct="1">
                        <a:spcAft>
                          <a:spcPts val="0"/>
                        </a:spcAft>
                      </a:pPr>
                      <a:r>
                        <a:rPr lang="en-US" sz="2800" kern="1200" dirty="0">
                          <a:solidFill>
                            <a:srgbClr val="000000"/>
                          </a:solidFill>
                          <a:effectLst/>
                          <a:latin typeface="+mn-lt"/>
                          <a:ea typeface="MS Mincho"/>
                          <a:cs typeface="Times New Roman"/>
                        </a:rPr>
                        <a:t>.09</a:t>
                      </a:r>
                      <a:endParaRPr lang="ru-RU" sz="2800" kern="1200" dirty="0">
                        <a:solidFill>
                          <a:srgbClr val="000000"/>
                        </a:solidFill>
                        <a:effectLst/>
                        <a:latin typeface="+mn-lt"/>
                        <a:ea typeface="MS Mincho"/>
                        <a:cs typeface="Times New Roman"/>
                      </a:endParaRPr>
                    </a:p>
                  </a:txBody>
                  <a:tcPr marL="68580" marR="68580" marT="0" marB="0"/>
                </a:tc>
                <a:tc>
                  <a:txBody>
                    <a:bodyPr/>
                    <a:lstStyle/>
                    <a:p>
                      <a:pPr marL="0" algn="l" defTabSz="914400" rtl="0" eaLnBrk="1" latinLnBrk="0" hangingPunct="1">
                        <a:spcAft>
                          <a:spcPts val="0"/>
                        </a:spcAft>
                      </a:pPr>
                      <a:r>
                        <a:rPr lang="en-US" sz="2800" kern="1200" dirty="0">
                          <a:solidFill>
                            <a:srgbClr val="000000"/>
                          </a:solidFill>
                          <a:effectLst/>
                          <a:latin typeface="+mn-lt"/>
                          <a:ea typeface="MS Mincho"/>
                          <a:cs typeface="Times New Roman"/>
                        </a:rPr>
                        <a:t>19.67</a:t>
                      </a:r>
                      <a:endParaRPr lang="ru-RU" sz="2800" kern="1200" dirty="0">
                        <a:solidFill>
                          <a:srgbClr val="000000"/>
                        </a:solidFill>
                        <a:effectLst/>
                        <a:latin typeface="+mn-lt"/>
                        <a:ea typeface="MS Mincho"/>
                        <a:cs typeface="Times New Roman"/>
                      </a:endParaRPr>
                    </a:p>
                  </a:txBody>
                  <a:tcPr marL="68580" marR="68580" marT="0" marB="0"/>
                </a:tc>
                <a:tc>
                  <a:txBody>
                    <a:bodyPr/>
                    <a:lstStyle/>
                    <a:p>
                      <a:pPr marL="0" algn="l" defTabSz="914400" rtl="0" eaLnBrk="1" latinLnBrk="0" hangingPunct="1">
                        <a:spcAft>
                          <a:spcPts val="0"/>
                        </a:spcAft>
                      </a:pPr>
                      <a:r>
                        <a:rPr lang="en-US" sz="2800" kern="1200" dirty="0">
                          <a:solidFill>
                            <a:srgbClr val="000000"/>
                          </a:solidFill>
                          <a:effectLst/>
                          <a:latin typeface="+mn-lt"/>
                          <a:ea typeface="MS Mincho"/>
                          <a:cs typeface="Times New Roman"/>
                        </a:rPr>
                        <a:t>.000</a:t>
                      </a:r>
                      <a:endParaRPr lang="ru-RU" sz="2800" kern="1200" dirty="0">
                        <a:solidFill>
                          <a:srgbClr val="000000"/>
                        </a:solidFill>
                        <a:effectLst/>
                        <a:latin typeface="+mn-lt"/>
                        <a:ea typeface="MS Mincho"/>
                        <a:cs typeface="Times New Roman"/>
                      </a:endParaRPr>
                    </a:p>
                  </a:txBody>
                  <a:tcPr marL="68580" marR="68580" marT="0" marB="0"/>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39492499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7"/>
            <a:ext cx="8229600" cy="922115"/>
          </a:xfrm>
        </p:spPr>
        <p:txBody>
          <a:bodyPr>
            <a:noAutofit/>
          </a:bodyPr>
          <a:lstStyle/>
          <a:p>
            <a:r>
              <a:rPr lang="en-US" sz="4000" dirty="0">
                <a:latin typeface="Helvetica" pitchFamily="2" charset="0"/>
              </a:rPr>
              <a:t>Conclusion</a:t>
            </a:r>
            <a:endParaRPr lang="ru-RU" sz="4000" dirty="0">
              <a:latin typeface="Helvetica" pitchFamily="2" charset="0"/>
            </a:endParaRPr>
          </a:p>
        </p:txBody>
      </p:sp>
      <p:sp>
        <p:nvSpPr>
          <p:cNvPr id="3" name="Объект 2"/>
          <p:cNvSpPr>
            <a:spLocks noGrp="1"/>
          </p:cNvSpPr>
          <p:nvPr>
            <p:ph idx="1"/>
          </p:nvPr>
        </p:nvSpPr>
        <p:spPr>
          <a:xfrm>
            <a:off x="457200" y="1196753"/>
            <a:ext cx="8229600" cy="4929411"/>
          </a:xfrm>
        </p:spPr>
        <p:txBody>
          <a:bodyPr>
            <a:noAutofit/>
          </a:bodyPr>
          <a:lstStyle/>
          <a:p>
            <a:pPr marL="0" indent="0">
              <a:buNone/>
            </a:pPr>
            <a:endParaRPr lang="en-US" sz="2800" dirty="0" smtClean="0">
              <a:latin typeface="Helvetica" pitchFamily="2" charset="0"/>
            </a:endParaRPr>
          </a:p>
          <a:p>
            <a:pPr marL="0" indent="0">
              <a:buNone/>
            </a:pPr>
            <a:r>
              <a:rPr lang="en-US" sz="2800" dirty="0" smtClean="0">
                <a:latin typeface="Helvetica" pitchFamily="2" charset="0"/>
              </a:rPr>
              <a:t>There </a:t>
            </a:r>
            <a:r>
              <a:rPr lang="en-US" sz="2800" dirty="0">
                <a:latin typeface="Helvetica" pitchFamily="2" charset="0"/>
              </a:rPr>
              <a:t>is a significant correlation between EID and empathy with nature and people </a:t>
            </a:r>
          </a:p>
          <a:p>
            <a:pPr>
              <a:buFont typeface="Symbol" panose="05050102010706020507" pitchFamily="18" charset="2"/>
              <a:buChar char="Þ"/>
            </a:pPr>
            <a:r>
              <a:rPr lang="en-US" sz="2800" i="1" dirty="0" smtClean="0">
                <a:latin typeface="Helvetica" pitchFamily="2" charset="0"/>
              </a:rPr>
              <a:t>Hypothesis </a:t>
            </a:r>
            <a:r>
              <a:rPr lang="en-US" sz="2800" i="1" dirty="0">
                <a:latin typeface="Helvetica" pitchFamily="2" charset="0"/>
              </a:rPr>
              <a:t>1 </a:t>
            </a:r>
            <a:r>
              <a:rPr lang="en-US" sz="2800" dirty="0">
                <a:latin typeface="Helvetica" pitchFamily="2" charset="0"/>
              </a:rPr>
              <a:t>is confirmed</a:t>
            </a:r>
            <a:r>
              <a:rPr lang="en-US" sz="2800" dirty="0" smtClean="0">
                <a:latin typeface="Helvetica" pitchFamily="2" charset="0"/>
              </a:rPr>
              <a:t>. </a:t>
            </a:r>
          </a:p>
          <a:p>
            <a:pPr marL="0" indent="0">
              <a:buNone/>
            </a:pPr>
            <a:endParaRPr lang="en-US" sz="2800" dirty="0">
              <a:latin typeface="Helvetica" pitchFamily="2" charset="0"/>
            </a:endParaRPr>
          </a:p>
          <a:p>
            <a:pPr marL="0" indent="0">
              <a:buNone/>
            </a:pPr>
            <a:r>
              <a:rPr lang="en-US" sz="2800" dirty="0">
                <a:latin typeface="Helvetica" pitchFamily="2" charset="0"/>
              </a:rPr>
              <a:t>Predictive role of EID for empathy with nature is stronger than for social empathy </a:t>
            </a:r>
            <a:endParaRPr lang="en-US" sz="2800" dirty="0" smtClean="0">
              <a:latin typeface="Helvetica" pitchFamily="2" charset="0"/>
            </a:endParaRPr>
          </a:p>
          <a:p>
            <a:pPr>
              <a:buFont typeface="Symbol" panose="05050102010706020507" pitchFamily="18" charset="2"/>
              <a:buChar char="Þ"/>
            </a:pPr>
            <a:r>
              <a:rPr lang="en-US" sz="2800" i="1" dirty="0" smtClean="0">
                <a:latin typeface="Helvetica" pitchFamily="2" charset="0"/>
              </a:rPr>
              <a:t>Hypothesis </a:t>
            </a:r>
            <a:r>
              <a:rPr lang="en-US" sz="2800" i="1" dirty="0">
                <a:latin typeface="Helvetica" pitchFamily="2" charset="0"/>
              </a:rPr>
              <a:t>2 </a:t>
            </a:r>
            <a:r>
              <a:rPr lang="en-US" sz="2800" dirty="0">
                <a:latin typeface="Helvetica" pitchFamily="2" charset="0"/>
              </a:rPr>
              <a:t>is confirmed</a:t>
            </a:r>
            <a:r>
              <a:rPr lang="en-US" sz="2800" dirty="0" smtClean="0">
                <a:latin typeface="Helvetica" pitchFamily="2" charset="0"/>
              </a:rPr>
              <a:t>.</a:t>
            </a:r>
            <a:endParaRPr lang="en-US" sz="2800" dirty="0">
              <a:latin typeface="Helvetica" pitchFamily="2" charset="0"/>
            </a:endParaRPr>
          </a:p>
          <a:p>
            <a:pPr marL="0" indent="0">
              <a:buNone/>
            </a:pPr>
            <a:endParaRPr lang="ru-RU" sz="2800" dirty="0">
              <a:latin typeface="Helvetica" pitchFamily="2" charset="0"/>
            </a:endParaRPr>
          </a:p>
        </p:txBody>
      </p:sp>
      <p:sp>
        <p:nvSpPr>
          <p:cNvPr id="4" name="Slide Number Placeholder 3"/>
          <p:cNvSpPr>
            <a:spLocks noGrp="1"/>
          </p:cNvSpPr>
          <p:nvPr>
            <p:ph type="sldNum" sz="quarter" idx="12"/>
          </p:nvPr>
        </p:nvSpPr>
        <p:spPr/>
        <p:txBody>
          <a:bodyPr/>
          <a:lstStyle/>
          <a:p>
            <a:fld id="{ABFAC772-D30D-4C0E-85B9-6B84A9B02598}" type="slidenum">
              <a:rPr lang="ru-RU" smtClean="0"/>
              <a:t>21</a:t>
            </a:fld>
            <a:endParaRPr lang="ru-RU"/>
          </a:p>
        </p:txBody>
      </p:sp>
    </p:spTree>
    <p:extLst>
      <p:ext uri="{BB962C8B-B14F-4D97-AF65-F5344CB8AC3E}">
        <p14:creationId xmlns:p14="http://schemas.microsoft.com/office/powerpoint/2010/main" val="683367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7"/>
            <a:ext cx="8229600" cy="922115"/>
          </a:xfrm>
        </p:spPr>
        <p:txBody>
          <a:bodyPr>
            <a:noAutofit/>
          </a:bodyPr>
          <a:lstStyle/>
          <a:p>
            <a:r>
              <a:rPr lang="en-US" sz="4000" dirty="0">
                <a:latin typeface="Helvetica" pitchFamily="2" charset="0"/>
              </a:rPr>
              <a:t>Why is that?</a:t>
            </a:r>
            <a:endParaRPr lang="ru-RU" sz="4000" dirty="0">
              <a:latin typeface="Helvetica" pitchFamily="2" charset="0"/>
            </a:endParaRPr>
          </a:p>
        </p:txBody>
      </p:sp>
      <p:sp>
        <p:nvSpPr>
          <p:cNvPr id="3" name="Объект 2"/>
          <p:cNvSpPr>
            <a:spLocks noGrp="1"/>
          </p:cNvSpPr>
          <p:nvPr>
            <p:ph idx="1"/>
          </p:nvPr>
        </p:nvSpPr>
        <p:spPr>
          <a:xfrm>
            <a:off x="457200" y="1196753"/>
            <a:ext cx="8229600" cy="4929411"/>
          </a:xfrm>
        </p:spPr>
        <p:txBody>
          <a:bodyPr>
            <a:noAutofit/>
          </a:bodyPr>
          <a:lstStyle/>
          <a:p>
            <a:pPr marL="0" indent="0">
              <a:buNone/>
            </a:pPr>
            <a:endParaRPr lang="en-US" sz="2800" dirty="0" smtClean="0">
              <a:latin typeface="Helvetica" pitchFamily="2" charset="0"/>
            </a:endParaRPr>
          </a:p>
          <a:p>
            <a:pPr marL="0" indent="0">
              <a:buNone/>
            </a:pPr>
            <a:r>
              <a:rPr lang="en-US" sz="2800" dirty="0" smtClean="0">
                <a:latin typeface="Helvetica" pitchFamily="2" charset="0"/>
              </a:rPr>
              <a:t>The connection between EID and empathy seems to be non-linear. Hence, it may be mediated by personal experience of nature, personality traits or values. </a:t>
            </a:r>
            <a:r>
              <a:rPr lang="en-US" sz="2800" dirty="0">
                <a:latin typeface="Helvetica" pitchFamily="2" charset="0"/>
              </a:rPr>
              <a:t>Coming back to the existence of other identities, including cultural, religious, and social ones, we can assume that, depending on the degree of schism between these identities, different types of personality will result, for example, tentatively Natural, Social, Universal, and Marginal (between culture and nature) types.</a:t>
            </a:r>
            <a:endParaRPr lang="ru-RU" sz="2800" dirty="0">
              <a:latin typeface="Helvetica" pitchFamily="2" charset="0"/>
            </a:endParaRPr>
          </a:p>
          <a:p>
            <a:pPr marL="0" indent="0">
              <a:buNone/>
            </a:pPr>
            <a:endParaRPr lang="en-US" sz="2800" dirty="0" smtClean="0">
              <a:latin typeface="Helvetica" pitchFamily="2" charset="0"/>
            </a:endParaRPr>
          </a:p>
          <a:p>
            <a:pPr marL="0" indent="0">
              <a:buNone/>
            </a:pPr>
            <a:endParaRPr lang="en-US" sz="2800" dirty="0">
              <a:latin typeface="Helvetica" pitchFamily="2" charset="0"/>
            </a:endParaRPr>
          </a:p>
        </p:txBody>
      </p:sp>
      <p:sp>
        <p:nvSpPr>
          <p:cNvPr id="4" name="Slide Number Placeholder 3"/>
          <p:cNvSpPr>
            <a:spLocks noGrp="1"/>
          </p:cNvSpPr>
          <p:nvPr>
            <p:ph type="sldNum" sz="quarter" idx="12"/>
          </p:nvPr>
        </p:nvSpPr>
        <p:spPr/>
        <p:txBody>
          <a:bodyPr/>
          <a:lstStyle/>
          <a:p>
            <a:fld id="{ABFAC772-D30D-4C0E-85B9-6B84A9B02598}" type="slidenum">
              <a:rPr lang="ru-RU" smtClean="0"/>
              <a:t>22</a:t>
            </a:fld>
            <a:endParaRPr lang="ru-RU"/>
          </a:p>
        </p:txBody>
      </p:sp>
    </p:spTree>
    <p:extLst>
      <p:ext uri="{BB962C8B-B14F-4D97-AF65-F5344CB8AC3E}">
        <p14:creationId xmlns:p14="http://schemas.microsoft.com/office/powerpoint/2010/main" val="25535791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7"/>
            <a:ext cx="8229600" cy="922115"/>
          </a:xfrm>
        </p:spPr>
        <p:txBody>
          <a:bodyPr>
            <a:noAutofit/>
          </a:bodyPr>
          <a:lstStyle/>
          <a:p>
            <a:r>
              <a:rPr lang="en-US" sz="4000" dirty="0">
                <a:latin typeface="Helvetica" pitchFamily="2" charset="0"/>
              </a:rPr>
              <a:t>Limitations</a:t>
            </a:r>
            <a:endParaRPr lang="ru-RU" sz="4000" dirty="0">
              <a:latin typeface="Helvetica" pitchFamily="2" charset="0"/>
            </a:endParaRPr>
          </a:p>
        </p:txBody>
      </p:sp>
      <p:sp>
        <p:nvSpPr>
          <p:cNvPr id="3" name="Объект 2"/>
          <p:cNvSpPr>
            <a:spLocks noGrp="1"/>
          </p:cNvSpPr>
          <p:nvPr>
            <p:ph idx="1"/>
          </p:nvPr>
        </p:nvSpPr>
        <p:spPr>
          <a:xfrm>
            <a:off x="457200" y="1196753"/>
            <a:ext cx="8229600" cy="4929411"/>
          </a:xfrm>
        </p:spPr>
        <p:txBody>
          <a:bodyPr>
            <a:noAutofit/>
          </a:bodyPr>
          <a:lstStyle/>
          <a:p>
            <a:pPr marL="0" indent="0">
              <a:buNone/>
            </a:pPr>
            <a:endParaRPr lang="en-US" sz="2800" dirty="0" smtClean="0">
              <a:latin typeface="Helvetica" pitchFamily="2" charset="0"/>
            </a:endParaRPr>
          </a:p>
          <a:p>
            <a:pPr marL="0" indent="0">
              <a:buNone/>
            </a:pPr>
            <a:r>
              <a:rPr lang="en-US" sz="2800" dirty="0" smtClean="0">
                <a:latin typeface="Helvetica" pitchFamily="2" charset="0"/>
              </a:rPr>
              <a:t>The </a:t>
            </a:r>
            <a:r>
              <a:rPr lang="en-US" sz="2800" dirty="0">
                <a:latin typeface="Helvetica" pitchFamily="2" charset="0"/>
              </a:rPr>
              <a:t>sample was not balanced by age, gender, and residence which is especially important for Russia as a rural country.</a:t>
            </a:r>
          </a:p>
          <a:p>
            <a:pPr marL="0" indent="0">
              <a:buNone/>
            </a:pPr>
            <a:r>
              <a:rPr lang="en-US" sz="2800" dirty="0">
                <a:latin typeface="Helvetica" pitchFamily="2" charset="0"/>
              </a:rPr>
              <a:t>Design of the study was too easy and needs to be expanded by mediating variables, e.g., personality traits, values, gender, and well-being.</a:t>
            </a:r>
            <a:endParaRPr lang="ru-RU" sz="2800" dirty="0">
              <a:latin typeface="Helvetica" pitchFamily="2" charset="0"/>
            </a:endParaRPr>
          </a:p>
        </p:txBody>
      </p:sp>
      <p:sp>
        <p:nvSpPr>
          <p:cNvPr id="4" name="Slide Number Placeholder 3"/>
          <p:cNvSpPr>
            <a:spLocks noGrp="1"/>
          </p:cNvSpPr>
          <p:nvPr>
            <p:ph type="sldNum" sz="quarter" idx="12"/>
          </p:nvPr>
        </p:nvSpPr>
        <p:spPr/>
        <p:txBody>
          <a:bodyPr/>
          <a:lstStyle/>
          <a:p>
            <a:fld id="{ABFAC772-D30D-4C0E-85B9-6B84A9B02598}" type="slidenum">
              <a:rPr lang="ru-RU" smtClean="0"/>
              <a:t>23</a:t>
            </a:fld>
            <a:endParaRPr lang="ru-RU"/>
          </a:p>
        </p:txBody>
      </p:sp>
    </p:spTree>
    <p:extLst>
      <p:ext uri="{BB962C8B-B14F-4D97-AF65-F5344CB8AC3E}">
        <p14:creationId xmlns:p14="http://schemas.microsoft.com/office/powerpoint/2010/main" val="23249967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144" y="-5672"/>
            <a:ext cx="9144000" cy="6857999"/>
          </a:xfrm>
        </p:spPr>
        <p:txBody>
          <a:bodyPr>
            <a:normAutofit/>
          </a:bodyPr>
          <a:lstStyle/>
          <a:p>
            <a:pPr marL="90488"/>
            <a:r>
              <a:rPr lang="en-US" dirty="0">
                <a:latin typeface="Helvetica" pitchFamily="2" charset="0"/>
              </a:rPr>
              <a:t>Thank you for your attention!</a:t>
            </a:r>
            <a:br>
              <a:rPr lang="en-US" dirty="0">
                <a:latin typeface="Helvetica" pitchFamily="2" charset="0"/>
              </a:rPr>
            </a:br>
            <a:r>
              <a:rPr lang="vi-VN" dirty="0">
                <a:latin typeface="Helvetica" pitchFamily="2" charset="0"/>
              </a:rPr>
              <a:t>Cảm ơn bạn đã quan tâm</a:t>
            </a:r>
            <a:r>
              <a:rPr lang="en-US" dirty="0">
                <a:latin typeface="Helvetica" pitchFamily="2" charset="0"/>
              </a:rPr>
              <a:t>!</a:t>
            </a:r>
            <a:br>
              <a:rPr lang="en-US" dirty="0">
                <a:latin typeface="Helvetica" pitchFamily="2" charset="0"/>
              </a:rPr>
            </a:br>
            <a:r>
              <a:rPr lang="en-US" dirty="0">
                <a:latin typeface="Helvetica" pitchFamily="2" charset="0"/>
              </a:rPr>
              <a:t/>
            </a:r>
            <a:br>
              <a:rPr lang="en-US" dirty="0">
                <a:latin typeface="Helvetica" pitchFamily="2" charset="0"/>
              </a:rPr>
            </a:br>
            <a:r>
              <a:rPr lang="en-US" dirty="0">
                <a:latin typeface="Helvetica" pitchFamily="2" charset="0"/>
              </a:rPr>
              <a:t>S-nartova@yandex.ru</a:t>
            </a:r>
            <a:r>
              <a:rPr lang="ru-RU" dirty="0">
                <a:latin typeface="Helvetica" pitchFamily="2" charset="0"/>
              </a:rPr>
              <a:t/>
            </a:r>
            <a:br>
              <a:rPr lang="ru-RU" dirty="0">
                <a:latin typeface="Helvetica" pitchFamily="2" charset="0"/>
              </a:rPr>
            </a:br>
            <a:endParaRPr lang="ru-RU" sz="2400" dirty="0">
              <a:latin typeface="Helvetica" pitchFamily="2" charset="0"/>
            </a:endParaRPr>
          </a:p>
        </p:txBody>
      </p:sp>
    </p:spTree>
    <p:extLst>
      <p:ext uri="{BB962C8B-B14F-4D97-AF65-F5344CB8AC3E}">
        <p14:creationId xmlns:p14="http://schemas.microsoft.com/office/powerpoint/2010/main" val="17432227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7"/>
            <a:ext cx="8229600" cy="922115"/>
          </a:xfrm>
        </p:spPr>
        <p:txBody>
          <a:bodyPr>
            <a:normAutofit/>
          </a:bodyPr>
          <a:lstStyle/>
          <a:p>
            <a:r>
              <a:rPr lang="en-US" sz="4000" dirty="0" smtClean="0">
                <a:latin typeface="Helvetica" pitchFamily="2" charset="0"/>
              </a:rPr>
              <a:t>Familiar</a:t>
            </a:r>
            <a:r>
              <a:rPr lang="en-US" dirty="0" smtClean="0">
                <a:latin typeface="Helvetica" pitchFamily="2" charset="0"/>
              </a:rPr>
              <a:t> concepts</a:t>
            </a:r>
            <a:endParaRPr lang="ru-RU" dirty="0">
              <a:latin typeface="Helvetica" pitchFamily="2" charset="0"/>
            </a:endParaRPr>
          </a:p>
        </p:txBody>
      </p:sp>
      <p:sp>
        <p:nvSpPr>
          <p:cNvPr id="3" name="Объект 2"/>
          <p:cNvSpPr>
            <a:spLocks noGrp="1"/>
          </p:cNvSpPr>
          <p:nvPr>
            <p:ph idx="1"/>
          </p:nvPr>
        </p:nvSpPr>
        <p:spPr>
          <a:xfrm>
            <a:off x="457200" y="1196753"/>
            <a:ext cx="8229600" cy="4929411"/>
          </a:xfrm>
        </p:spPr>
        <p:txBody>
          <a:bodyPr>
            <a:noAutofit/>
          </a:bodyPr>
          <a:lstStyle/>
          <a:p>
            <a:pPr marL="0" indent="0">
              <a:buNone/>
            </a:pPr>
            <a:endParaRPr lang="en-US" sz="2800" dirty="0" smtClean="0">
              <a:latin typeface="Helvetica" pitchFamily="2" charset="0"/>
            </a:endParaRPr>
          </a:p>
          <a:p>
            <a:pPr marL="0" indent="0">
              <a:buNone/>
            </a:pPr>
            <a:r>
              <a:rPr lang="en-US" sz="2800" dirty="0" smtClean="0">
                <a:latin typeface="Helvetica" pitchFamily="2" charset="0"/>
              </a:rPr>
              <a:t>Ecological self (Deep </a:t>
            </a:r>
            <a:r>
              <a:rPr lang="en-US" sz="2800" dirty="0">
                <a:latin typeface="Helvetica" pitchFamily="2" charset="0"/>
              </a:rPr>
              <a:t>Ecology, </a:t>
            </a:r>
            <a:r>
              <a:rPr lang="en-US" sz="2800" dirty="0" err="1" smtClean="0">
                <a:latin typeface="Helvetica" pitchFamily="2" charset="0"/>
              </a:rPr>
              <a:t>Næss</a:t>
            </a:r>
            <a:r>
              <a:rPr lang="en-US" sz="2800" dirty="0" smtClean="0">
                <a:latin typeface="Helvetica" pitchFamily="2" charset="0"/>
              </a:rPr>
              <a:t> &amp; </a:t>
            </a:r>
            <a:r>
              <a:rPr lang="en-US" sz="2800" dirty="0" err="1" smtClean="0">
                <a:latin typeface="Helvetica" pitchFamily="2" charset="0"/>
              </a:rPr>
              <a:t>Rothenber</a:t>
            </a:r>
            <a:r>
              <a:rPr lang="en-US" sz="2800" dirty="0" smtClean="0">
                <a:latin typeface="Helvetica" pitchFamily="2" charset="0"/>
              </a:rPr>
              <a:t>, 1989): </a:t>
            </a:r>
          </a:p>
          <a:p>
            <a:pPr marL="0" indent="0">
              <a:buNone/>
            </a:pPr>
            <a:r>
              <a:rPr lang="en-US" sz="2800" dirty="0" smtClean="0">
                <a:latin typeface="Helvetica" pitchFamily="2" charset="0"/>
              </a:rPr>
              <a:t>Through </a:t>
            </a:r>
            <a:r>
              <a:rPr lang="en-US" sz="2800" dirty="0">
                <a:latin typeface="Helvetica" pitchFamily="2" charset="0"/>
              </a:rPr>
              <a:t>the process of self-</a:t>
            </a:r>
            <a:r>
              <a:rPr lang="en-US" sz="2800" dirty="0" err="1">
                <a:latin typeface="Helvetica" pitchFamily="2" charset="0"/>
              </a:rPr>
              <a:t>actualisation</a:t>
            </a:r>
            <a:r>
              <a:rPr lang="en-US" sz="2800" dirty="0">
                <a:latin typeface="Helvetica" pitchFamily="2" charset="0"/>
              </a:rPr>
              <a:t>, one transcends the </a:t>
            </a:r>
            <a:r>
              <a:rPr lang="en-US" sz="2800" dirty="0" smtClean="0">
                <a:latin typeface="Helvetica" pitchFamily="2" charset="0"/>
              </a:rPr>
              <a:t>limits of </a:t>
            </a:r>
            <a:r>
              <a:rPr lang="en-US" sz="2800" dirty="0">
                <a:latin typeface="Helvetica" pitchFamily="2" charset="0"/>
              </a:rPr>
              <a:t>the individuated "</a:t>
            </a:r>
            <a:r>
              <a:rPr lang="en-US" sz="2800" dirty="0" smtClean="0">
                <a:latin typeface="Helvetica" pitchFamily="2" charset="0"/>
              </a:rPr>
              <a:t>egoistic</a:t>
            </a:r>
            <a:r>
              <a:rPr lang="en-US" sz="2800" dirty="0">
                <a:latin typeface="Helvetica" pitchFamily="2" charset="0"/>
              </a:rPr>
              <a:t>" self and arrives at a position of an ecological self. </a:t>
            </a:r>
            <a:r>
              <a:rPr lang="en-US" sz="2800" dirty="0" smtClean="0">
                <a:latin typeface="Helvetica" pitchFamily="2" charset="0"/>
              </a:rPr>
              <a:t>Hence, ecological self stimulates environmentally </a:t>
            </a:r>
            <a:r>
              <a:rPr lang="en-US" sz="2800" dirty="0">
                <a:latin typeface="Helvetica" pitchFamily="2" charset="0"/>
              </a:rPr>
              <a:t>responsible </a:t>
            </a:r>
            <a:r>
              <a:rPr lang="en-US" sz="2800" dirty="0" smtClean="0">
                <a:latin typeface="Helvetica" pitchFamily="2" charset="0"/>
              </a:rPr>
              <a:t>behavior, which, in turn, can be considered a </a:t>
            </a:r>
            <a:r>
              <a:rPr lang="en-US" sz="2800" dirty="0">
                <a:latin typeface="Helvetica" pitchFamily="2" charset="0"/>
              </a:rPr>
              <a:t>form of </a:t>
            </a:r>
            <a:r>
              <a:rPr lang="en-US" sz="2800" dirty="0" smtClean="0">
                <a:latin typeface="Helvetica" pitchFamily="2" charset="0"/>
              </a:rPr>
              <a:t>altruism.</a:t>
            </a:r>
            <a:endParaRPr lang="ru-RU" sz="2800" dirty="0">
              <a:latin typeface="Helvetica" pitchFamily="2" charset="0"/>
            </a:endParaRPr>
          </a:p>
        </p:txBody>
      </p:sp>
      <p:sp>
        <p:nvSpPr>
          <p:cNvPr id="4" name="Slide Number Placeholder 3"/>
          <p:cNvSpPr>
            <a:spLocks noGrp="1"/>
          </p:cNvSpPr>
          <p:nvPr>
            <p:ph type="sldNum" sz="quarter" idx="12"/>
          </p:nvPr>
        </p:nvSpPr>
        <p:spPr/>
        <p:txBody>
          <a:bodyPr/>
          <a:lstStyle/>
          <a:p>
            <a:fld id="{ABFAC772-D30D-4C0E-85B9-6B84A9B02598}" type="slidenum">
              <a:rPr lang="ru-RU" smtClean="0"/>
              <a:t>3</a:t>
            </a:fld>
            <a:endParaRPr lang="ru-RU"/>
          </a:p>
        </p:txBody>
      </p:sp>
    </p:spTree>
    <p:extLst>
      <p:ext uri="{BB962C8B-B14F-4D97-AF65-F5344CB8AC3E}">
        <p14:creationId xmlns:p14="http://schemas.microsoft.com/office/powerpoint/2010/main" val="29197736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7"/>
            <a:ext cx="8229600" cy="922115"/>
          </a:xfrm>
        </p:spPr>
        <p:txBody>
          <a:bodyPr>
            <a:normAutofit/>
          </a:bodyPr>
          <a:lstStyle/>
          <a:p>
            <a:r>
              <a:rPr lang="en-US" sz="4000" dirty="0" smtClean="0">
                <a:latin typeface="Helvetica" pitchFamily="2" charset="0"/>
              </a:rPr>
              <a:t>Familiar</a:t>
            </a:r>
            <a:r>
              <a:rPr lang="en-US" dirty="0" smtClean="0">
                <a:latin typeface="Helvetica" pitchFamily="2" charset="0"/>
              </a:rPr>
              <a:t> concepts</a:t>
            </a:r>
            <a:endParaRPr lang="ru-RU" dirty="0">
              <a:latin typeface="Helvetica" pitchFamily="2" charset="0"/>
            </a:endParaRPr>
          </a:p>
        </p:txBody>
      </p:sp>
      <p:sp>
        <p:nvSpPr>
          <p:cNvPr id="3" name="Объект 2"/>
          <p:cNvSpPr>
            <a:spLocks noGrp="1"/>
          </p:cNvSpPr>
          <p:nvPr>
            <p:ph idx="1"/>
          </p:nvPr>
        </p:nvSpPr>
        <p:spPr>
          <a:xfrm>
            <a:off x="457200" y="1196753"/>
            <a:ext cx="8229600" cy="4929411"/>
          </a:xfrm>
        </p:spPr>
        <p:txBody>
          <a:bodyPr>
            <a:normAutofit/>
          </a:bodyPr>
          <a:lstStyle/>
          <a:p>
            <a:pPr marL="0" indent="0">
              <a:buNone/>
            </a:pPr>
            <a:endParaRPr lang="en-US" sz="2800" dirty="0" smtClean="0">
              <a:latin typeface="Helvetica" pitchFamily="2" charset="0"/>
            </a:endParaRPr>
          </a:p>
          <a:p>
            <a:pPr marL="0" indent="0">
              <a:buNone/>
            </a:pPr>
            <a:r>
              <a:rPr lang="en-US" sz="2800" dirty="0" smtClean="0">
                <a:latin typeface="Helvetica" pitchFamily="2" charset="0"/>
              </a:rPr>
              <a:t>Environmental identity (</a:t>
            </a:r>
            <a:r>
              <a:rPr lang="en-US" sz="2800" dirty="0" err="1" smtClean="0">
                <a:latin typeface="Helvetica" pitchFamily="2" charset="0"/>
              </a:rPr>
              <a:t>Gottfredson</a:t>
            </a:r>
            <a:r>
              <a:rPr lang="en-US" sz="2800" dirty="0" smtClean="0">
                <a:latin typeface="Helvetica" pitchFamily="2" charset="0"/>
              </a:rPr>
              <a:t> </a:t>
            </a:r>
            <a:r>
              <a:rPr lang="en-US" sz="2800" dirty="0">
                <a:latin typeface="Helvetica" pitchFamily="2" charset="0"/>
              </a:rPr>
              <a:t>&amp; </a:t>
            </a:r>
            <a:r>
              <a:rPr lang="en-US" sz="2800" dirty="0" smtClean="0">
                <a:latin typeface="Helvetica" pitchFamily="2" charset="0"/>
              </a:rPr>
              <a:t>Holland, 1996):</a:t>
            </a:r>
          </a:p>
          <a:p>
            <a:pPr marL="0" indent="0">
              <a:buNone/>
            </a:pPr>
            <a:r>
              <a:rPr lang="en-US" sz="2800" dirty="0" smtClean="0">
                <a:latin typeface="Helvetica" pitchFamily="2" charset="0"/>
              </a:rPr>
              <a:t>EID is a human resemblance </a:t>
            </a:r>
            <a:r>
              <a:rPr lang="en-US" sz="2800" dirty="0">
                <a:latin typeface="Helvetica" pitchFamily="2" charset="0"/>
              </a:rPr>
              <a:t>to one </a:t>
            </a:r>
            <a:r>
              <a:rPr lang="en-US" sz="2800" dirty="0" smtClean="0">
                <a:latin typeface="Helvetica" pitchFamily="2" charset="0"/>
              </a:rPr>
              <a:t>or more physical </a:t>
            </a:r>
            <a:r>
              <a:rPr lang="en-US" sz="2800" dirty="0">
                <a:latin typeface="Helvetica" pitchFamily="2" charset="0"/>
              </a:rPr>
              <a:t>and social settings in society, </a:t>
            </a:r>
            <a:r>
              <a:rPr lang="en-US" sz="2800" dirty="0" smtClean="0">
                <a:latin typeface="Helvetica" pitchFamily="2" charset="0"/>
              </a:rPr>
              <a:t>congruence between </a:t>
            </a:r>
            <a:r>
              <a:rPr lang="en-US" sz="2800" dirty="0">
                <a:latin typeface="Helvetica" pitchFamily="2" charset="0"/>
              </a:rPr>
              <a:t>people vocational and educational </a:t>
            </a:r>
            <a:r>
              <a:rPr lang="en-US" sz="2800" dirty="0" smtClean="0">
                <a:latin typeface="Helvetica" pitchFamily="2" charset="0"/>
              </a:rPr>
              <a:t>(not natural!) environments. It is a term of organizational psychology. </a:t>
            </a:r>
            <a:endParaRPr lang="ru-RU" sz="2800" dirty="0">
              <a:latin typeface="Helvetica" pitchFamily="2" charset="0"/>
            </a:endParaRPr>
          </a:p>
        </p:txBody>
      </p:sp>
      <p:sp>
        <p:nvSpPr>
          <p:cNvPr id="4" name="Slide Number Placeholder 3"/>
          <p:cNvSpPr>
            <a:spLocks noGrp="1"/>
          </p:cNvSpPr>
          <p:nvPr>
            <p:ph type="sldNum" sz="quarter" idx="12"/>
          </p:nvPr>
        </p:nvSpPr>
        <p:spPr/>
        <p:txBody>
          <a:bodyPr/>
          <a:lstStyle/>
          <a:p>
            <a:fld id="{ABFAC772-D30D-4C0E-85B9-6B84A9B02598}" type="slidenum">
              <a:rPr lang="ru-RU" smtClean="0"/>
              <a:t>4</a:t>
            </a:fld>
            <a:endParaRPr lang="ru-RU"/>
          </a:p>
        </p:txBody>
      </p:sp>
    </p:spTree>
    <p:extLst>
      <p:ext uri="{BB962C8B-B14F-4D97-AF65-F5344CB8AC3E}">
        <p14:creationId xmlns:p14="http://schemas.microsoft.com/office/powerpoint/2010/main" val="8053420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7"/>
            <a:ext cx="8229600" cy="922115"/>
          </a:xfrm>
        </p:spPr>
        <p:txBody>
          <a:bodyPr>
            <a:noAutofit/>
          </a:bodyPr>
          <a:lstStyle/>
          <a:p>
            <a:r>
              <a:rPr lang="en-US" sz="4000" dirty="0" smtClean="0">
                <a:latin typeface="Helvetica" pitchFamily="2" charset="0"/>
              </a:rPr>
              <a:t>Environmental </a:t>
            </a:r>
            <a:r>
              <a:rPr lang="en-US" sz="4000" dirty="0">
                <a:latin typeface="Helvetica" pitchFamily="2" charset="0"/>
              </a:rPr>
              <a:t>identity </a:t>
            </a:r>
            <a:r>
              <a:rPr lang="en-US" sz="4000" dirty="0" smtClean="0">
                <a:latin typeface="Helvetica" pitchFamily="2" charset="0"/>
              </a:rPr>
              <a:t>in </a:t>
            </a:r>
            <a:r>
              <a:rPr lang="en-US" sz="4000" dirty="0">
                <a:latin typeface="Helvetica" pitchFamily="2" charset="0"/>
              </a:rPr>
              <a:t>our study </a:t>
            </a:r>
            <a:endParaRPr lang="ru-RU" sz="4000" dirty="0">
              <a:latin typeface="Helvetica" pitchFamily="2" charset="0"/>
            </a:endParaRPr>
          </a:p>
        </p:txBody>
      </p:sp>
      <p:sp>
        <p:nvSpPr>
          <p:cNvPr id="3" name="Объект 2"/>
          <p:cNvSpPr>
            <a:spLocks noGrp="1"/>
          </p:cNvSpPr>
          <p:nvPr>
            <p:ph idx="1"/>
          </p:nvPr>
        </p:nvSpPr>
        <p:spPr>
          <a:xfrm>
            <a:off x="457200" y="1196753"/>
            <a:ext cx="8229600" cy="4929411"/>
          </a:xfrm>
        </p:spPr>
        <p:txBody>
          <a:bodyPr>
            <a:normAutofit/>
          </a:bodyPr>
          <a:lstStyle/>
          <a:p>
            <a:pPr marL="0" indent="0">
              <a:buNone/>
            </a:pPr>
            <a:endParaRPr lang="en-GB" sz="2800" dirty="0">
              <a:latin typeface="Helvetica" pitchFamily="2" charset="0"/>
            </a:endParaRPr>
          </a:p>
          <a:p>
            <a:pPr marL="0" indent="0">
              <a:buNone/>
            </a:pPr>
            <a:r>
              <a:rPr lang="en-GB" sz="2800" dirty="0">
                <a:latin typeface="Helvetica" pitchFamily="2" charset="0"/>
              </a:rPr>
              <a:t>EID is </a:t>
            </a:r>
            <a:r>
              <a:rPr lang="en-US" sz="2800" dirty="0">
                <a:latin typeface="Helvetica" pitchFamily="2" charset="0"/>
              </a:rPr>
              <a:t>“the establishment of a personal sense of connection to the natural environment which is based on history, similarity and feelings of personal connection”; </a:t>
            </a:r>
            <a:r>
              <a:rPr lang="en-GB" sz="2800" dirty="0">
                <a:latin typeface="Helvetica" pitchFamily="2" charset="0"/>
              </a:rPr>
              <a:t>a self-concept that </a:t>
            </a:r>
            <a:r>
              <a:rPr lang="en-US" sz="2800" dirty="0">
                <a:latin typeface="Helvetica" pitchFamily="2" charset="0"/>
              </a:rPr>
              <a:t>demonstrates the extent to which people perceive themselves as part of nature, incorporated in it and defined by it (Clayton, 2003).</a:t>
            </a:r>
          </a:p>
        </p:txBody>
      </p:sp>
      <p:sp>
        <p:nvSpPr>
          <p:cNvPr id="4" name="Slide Number Placeholder 3"/>
          <p:cNvSpPr>
            <a:spLocks noGrp="1"/>
          </p:cNvSpPr>
          <p:nvPr>
            <p:ph type="sldNum" sz="quarter" idx="12"/>
          </p:nvPr>
        </p:nvSpPr>
        <p:spPr/>
        <p:txBody>
          <a:bodyPr/>
          <a:lstStyle/>
          <a:p>
            <a:fld id="{ABFAC772-D30D-4C0E-85B9-6B84A9B02598}" type="slidenum">
              <a:rPr lang="ru-RU" smtClean="0"/>
              <a:t>5</a:t>
            </a:fld>
            <a:endParaRPr lang="ru-RU"/>
          </a:p>
        </p:txBody>
      </p:sp>
    </p:spTree>
    <p:extLst>
      <p:ext uri="{BB962C8B-B14F-4D97-AF65-F5344CB8AC3E}">
        <p14:creationId xmlns:p14="http://schemas.microsoft.com/office/powerpoint/2010/main" val="19148880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7"/>
            <a:ext cx="8229600" cy="922115"/>
          </a:xfrm>
        </p:spPr>
        <p:txBody>
          <a:bodyPr>
            <a:noAutofit/>
          </a:bodyPr>
          <a:lstStyle/>
          <a:p>
            <a:r>
              <a:rPr lang="en-US" sz="4000" dirty="0" smtClean="0">
                <a:latin typeface="Helvetica" pitchFamily="2" charset="0"/>
              </a:rPr>
              <a:t>Environmental </a:t>
            </a:r>
            <a:r>
              <a:rPr lang="en-US" sz="4000" dirty="0">
                <a:latin typeface="Helvetica" pitchFamily="2" charset="0"/>
              </a:rPr>
              <a:t>identity </a:t>
            </a:r>
            <a:r>
              <a:rPr lang="en-US" sz="4000" dirty="0" smtClean="0">
                <a:latin typeface="Helvetica" pitchFamily="2" charset="0"/>
              </a:rPr>
              <a:t>in </a:t>
            </a:r>
            <a:r>
              <a:rPr lang="en-US" sz="4000" dirty="0">
                <a:latin typeface="Helvetica" pitchFamily="2" charset="0"/>
              </a:rPr>
              <a:t>our study </a:t>
            </a:r>
            <a:endParaRPr lang="ru-RU" sz="4000" dirty="0">
              <a:latin typeface="Helvetica" pitchFamily="2" charset="0"/>
            </a:endParaRPr>
          </a:p>
        </p:txBody>
      </p:sp>
      <p:sp>
        <p:nvSpPr>
          <p:cNvPr id="3" name="Объект 2"/>
          <p:cNvSpPr>
            <a:spLocks noGrp="1"/>
          </p:cNvSpPr>
          <p:nvPr>
            <p:ph idx="1"/>
          </p:nvPr>
        </p:nvSpPr>
        <p:spPr>
          <a:xfrm>
            <a:off x="457200" y="1196753"/>
            <a:ext cx="8229600" cy="4929411"/>
          </a:xfrm>
        </p:spPr>
        <p:txBody>
          <a:bodyPr>
            <a:normAutofit lnSpcReduction="10000"/>
          </a:bodyPr>
          <a:lstStyle/>
          <a:p>
            <a:pPr marL="0" indent="0">
              <a:buNone/>
            </a:pPr>
            <a:endParaRPr lang="en-US" sz="2800" dirty="0" smtClean="0">
              <a:latin typeface="Helvetica" pitchFamily="2" charset="0"/>
            </a:endParaRPr>
          </a:p>
          <a:p>
            <a:pPr marL="0" indent="0">
              <a:buNone/>
            </a:pPr>
            <a:r>
              <a:rPr lang="en-US" sz="2800" dirty="0" smtClean="0">
                <a:latin typeface="Helvetica" pitchFamily="2" charset="0"/>
              </a:rPr>
              <a:t>A </a:t>
            </a:r>
            <a:r>
              <a:rPr lang="en-US" sz="2800" dirty="0">
                <a:latin typeface="Helvetica" pitchFamily="2" charset="0"/>
              </a:rPr>
              <a:t>sense of environmental identity is fundamentally a recognition of one’s own interdependence with a larger collective. It is a personal identity that also has implications for social connections; </a:t>
            </a:r>
            <a:r>
              <a:rPr lang="en-US" sz="2800" dirty="0" smtClean="0">
                <a:latin typeface="Helvetica" pitchFamily="2" charset="0"/>
              </a:rPr>
              <a:t>it </a:t>
            </a:r>
            <a:r>
              <a:rPr lang="en-US" sz="2800" dirty="0">
                <a:latin typeface="Helvetica" pitchFamily="2" charset="0"/>
              </a:rPr>
              <a:t>should thus be related to other, perhaps non-environmental, perspectives and attitudes that emphasize connections and the larger group. </a:t>
            </a:r>
            <a:r>
              <a:rPr lang="ru-RU" sz="2800" dirty="0">
                <a:latin typeface="Helvetica" pitchFamily="2" charset="0"/>
              </a:rPr>
              <a:t/>
            </a:r>
            <a:br>
              <a:rPr lang="ru-RU" sz="2800" dirty="0">
                <a:latin typeface="Helvetica" pitchFamily="2" charset="0"/>
              </a:rPr>
            </a:br>
            <a:endParaRPr lang="en-US" sz="2800" dirty="0">
              <a:latin typeface="Helvetica" pitchFamily="2" charset="0"/>
            </a:endParaRPr>
          </a:p>
          <a:p>
            <a:pPr marL="0" indent="0">
              <a:buNone/>
            </a:pPr>
            <a:r>
              <a:rPr lang="en-US" sz="2800" dirty="0">
                <a:latin typeface="Helvetica" pitchFamily="2" charset="0"/>
              </a:rPr>
              <a:t>It is one of the multitude of people’s identities (along with physical, social, gender, ethnic, etc.). </a:t>
            </a:r>
            <a:endParaRPr lang="ru-RU" sz="2800" dirty="0">
              <a:latin typeface="Helvetica" pitchFamily="2" charset="0"/>
            </a:endParaRPr>
          </a:p>
        </p:txBody>
      </p:sp>
      <p:sp>
        <p:nvSpPr>
          <p:cNvPr id="4" name="Slide Number Placeholder 3"/>
          <p:cNvSpPr>
            <a:spLocks noGrp="1"/>
          </p:cNvSpPr>
          <p:nvPr>
            <p:ph type="sldNum" sz="quarter" idx="12"/>
          </p:nvPr>
        </p:nvSpPr>
        <p:spPr/>
        <p:txBody>
          <a:bodyPr/>
          <a:lstStyle/>
          <a:p>
            <a:fld id="{ABFAC772-D30D-4C0E-85B9-6B84A9B02598}" type="slidenum">
              <a:rPr lang="ru-RU" smtClean="0"/>
              <a:t>6</a:t>
            </a:fld>
            <a:endParaRPr lang="ru-RU"/>
          </a:p>
        </p:txBody>
      </p:sp>
    </p:spTree>
    <p:extLst>
      <p:ext uri="{BB962C8B-B14F-4D97-AF65-F5344CB8AC3E}">
        <p14:creationId xmlns:p14="http://schemas.microsoft.com/office/powerpoint/2010/main" val="16161629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7"/>
            <a:ext cx="8229600" cy="922115"/>
          </a:xfrm>
        </p:spPr>
        <p:txBody>
          <a:bodyPr>
            <a:noAutofit/>
          </a:bodyPr>
          <a:lstStyle/>
          <a:p>
            <a:r>
              <a:rPr lang="en-US" sz="4000" dirty="0">
                <a:latin typeface="Helvetica" pitchFamily="2" charset="0"/>
              </a:rPr>
              <a:t>Predictive role of EID</a:t>
            </a:r>
            <a:endParaRPr lang="ru-RU" sz="4000" dirty="0">
              <a:latin typeface="Helvetica" pitchFamily="2" charset="0"/>
            </a:endParaRPr>
          </a:p>
        </p:txBody>
      </p:sp>
      <p:sp>
        <p:nvSpPr>
          <p:cNvPr id="4" name="Slide Number Placeholder 3"/>
          <p:cNvSpPr>
            <a:spLocks noGrp="1"/>
          </p:cNvSpPr>
          <p:nvPr>
            <p:ph type="sldNum" sz="quarter" idx="12"/>
          </p:nvPr>
        </p:nvSpPr>
        <p:spPr/>
        <p:txBody>
          <a:bodyPr/>
          <a:lstStyle/>
          <a:p>
            <a:fld id="{ABFAC772-D30D-4C0E-85B9-6B84A9B02598}" type="slidenum">
              <a:rPr lang="ru-RU" smtClean="0"/>
              <a:t>7</a:t>
            </a:fld>
            <a:endParaRPr lang="ru-RU"/>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3678" y="1700808"/>
            <a:ext cx="5796644" cy="40057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219794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7"/>
            <a:ext cx="8229600" cy="922115"/>
          </a:xfrm>
        </p:spPr>
        <p:txBody>
          <a:bodyPr>
            <a:noAutofit/>
          </a:bodyPr>
          <a:lstStyle/>
          <a:p>
            <a:r>
              <a:rPr lang="en-US" sz="4000" dirty="0">
                <a:latin typeface="Helvetica" pitchFamily="2" charset="0"/>
              </a:rPr>
              <a:t>EID and pro-environmental attitudes</a:t>
            </a:r>
            <a:endParaRPr lang="ru-RU" sz="4000" dirty="0">
              <a:latin typeface="Helvetica" pitchFamily="2" charset="0"/>
            </a:endParaRPr>
          </a:p>
        </p:txBody>
      </p:sp>
      <p:sp>
        <p:nvSpPr>
          <p:cNvPr id="3" name="Объект 2"/>
          <p:cNvSpPr>
            <a:spLocks noGrp="1"/>
          </p:cNvSpPr>
          <p:nvPr>
            <p:ph idx="1"/>
          </p:nvPr>
        </p:nvSpPr>
        <p:spPr>
          <a:xfrm>
            <a:off x="457200" y="1196753"/>
            <a:ext cx="8229600" cy="4929411"/>
          </a:xfrm>
        </p:spPr>
        <p:txBody>
          <a:bodyPr>
            <a:noAutofit/>
          </a:bodyPr>
          <a:lstStyle/>
          <a:p>
            <a:pPr marL="0" indent="0">
              <a:buNone/>
            </a:pPr>
            <a:endParaRPr lang="en-US" sz="2800" dirty="0" smtClean="0">
              <a:latin typeface="Helvetica" pitchFamily="2" charset="0"/>
            </a:endParaRPr>
          </a:p>
          <a:p>
            <a:r>
              <a:rPr lang="en-US" sz="2800" dirty="0" smtClean="0">
                <a:latin typeface="Helvetica" pitchFamily="2" charset="0"/>
              </a:rPr>
              <a:t>Protecting </a:t>
            </a:r>
            <a:r>
              <a:rPr lang="en-US" sz="2800" dirty="0">
                <a:latin typeface="Helvetica" pitchFamily="2" charset="0"/>
              </a:rPr>
              <a:t>the pro-environmental motivation and activism (</a:t>
            </a:r>
            <a:r>
              <a:rPr lang="en-US" sz="2800" dirty="0" err="1">
                <a:latin typeface="Helvetica" pitchFamily="2" charset="0"/>
              </a:rPr>
              <a:t>Matsuba</a:t>
            </a:r>
            <a:r>
              <a:rPr lang="en-US" sz="2800" dirty="0">
                <a:latin typeface="Helvetica" pitchFamily="2" charset="0"/>
              </a:rPr>
              <a:t> et al., 2012</a:t>
            </a:r>
            <a:r>
              <a:rPr lang="en-US" sz="2800" dirty="0" smtClean="0">
                <a:latin typeface="Helvetica" pitchFamily="2" charset="0"/>
              </a:rPr>
              <a:t>)</a:t>
            </a:r>
            <a:endParaRPr lang="en-US" sz="2800" dirty="0">
              <a:latin typeface="Helvetica" pitchFamily="2" charset="0"/>
            </a:endParaRPr>
          </a:p>
          <a:p>
            <a:r>
              <a:rPr lang="en-US" sz="2800" dirty="0">
                <a:latin typeface="Helvetica" pitchFamily="2" charset="0"/>
              </a:rPr>
              <a:t>Gardening, including pro-environmental gardening behavior, engagement with natural processes, and an overall sense of gardening identity (</a:t>
            </a:r>
            <a:r>
              <a:rPr lang="en-US" sz="2800" dirty="0" err="1">
                <a:latin typeface="Helvetica" pitchFamily="2" charset="0"/>
              </a:rPr>
              <a:t>Kiesling</a:t>
            </a:r>
            <a:r>
              <a:rPr lang="en-US" sz="2800" dirty="0">
                <a:latin typeface="Helvetica" pitchFamily="2" charset="0"/>
              </a:rPr>
              <a:t> and Manning, 2010</a:t>
            </a:r>
            <a:r>
              <a:rPr lang="en-US" sz="2800" dirty="0" smtClean="0">
                <a:latin typeface="Helvetica" pitchFamily="2" charset="0"/>
              </a:rPr>
              <a:t>)</a:t>
            </a:r>
            <a:endParaRPr lang="en-US" sz="2800" dirty="0">
              <a:latin typeface="Helvetica" pitchFamily="2" charset="0"/>
            </a:endParaRPr>
          </a:p>
          <a:p>
            <a:r>
              <a:rPr lang="en-US" sz="2800" dirty="0">
                <a:latin typeface="Helvetica" pitchFamily="2" charset="0"/>
              </a:rPr>
              <a:t>Sense of self-efficacy about the possibility of effecting environmental change (Clayton et al. 2014</a:t>
            </a:r>
            <a:r>
              <a:rPr lang="en-US" sz="2800" dirty="0" smtClean="0">
                <a:latin typeface="Helvetica" pitchFamily="2" charset="0"/>
              </a:rPr>
              <a:t>)</a:t>
            </a:r>
          </a:p>
          <a:p>
            <a:pPr marL="0" indent="0">
              <a:buNone/>
            </a:pPr>
            <a:r>
              <a:rPr lang="en-US" sz="2800" dirty="0" smtClean="0">
                <a:latin typeface="Helvetica" pitchFamily="2" charset="0"/>
              </a:rPr>
              <a:t>And </a:t>
            </a:r>
            <a:r>
              <a:rPr lang="en-US" sz="2800" dirty="0">
                <a:latin typeface="Helvetica" pitchFamily="2" charset="0"/>
              </a:rPr>
              <a:t>so on</a:t>
            </a:r>
            <a:r>
              <a:rPr lang="en-US" sz="2800" dirty="0" smtClean="0">
                <a:latin typeface="Helvetica" pitchFamily="2" charset="0"/>
              </a:rPr>
              <a:t>…</a:t>
            </a:r>
            <a:endParaRPr lang="ru-RU" sz="2800" dirty="0">
              <a:latin typeface="Helvetica" pitchFamily="2" charset="0"/>
            </a:endParaRPr>
          </a:p>
        </p:txBody>
      </p:sp>
      <p:sp>
        <p:nvSpPr>
          <p:cNvPr id="4" name="Slide Number Placeholder 3"/>
          <p:cNvSpPr>
            <a:spLocks noGrp="1"/>
          </p:cNvSpPr>
          <p:nvPr>
            <p:ph type="sldNum" sz="quarter" idx="12"/>
          </p:nvPr>
        </p:nvSpPr>
        <p:spPr/>
        <p:txBody>
          <a:bodyPr/>
          <a:lstStyle/>
          <a:p>
            <a:fld id="{ABFAC772-D30D-4C0E-85B9-6B84A9B02598}" type="slidenum">
              <a:rPr lang="ru-RU" smtClean="0"/>
              <a:t>8</a:t>
            </a:fld>
            <a:endParaRPr lang="ru-RU"/>
          </a:p>
        </p:txBody>
      </p:sp>
    </p:spTree>
    <p:extLst>
      <p:ext uri="{BB962C8B-B14F-4D97-AF65-F5344CB8AC3E}">
        <p14:creationId xmlns:p14="http://schemas.microsoft.com/office/powerpoint/2010/main" val="21696747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7"/>
            <a:ext cx="8229600" cy="922115"/>
          </a:xfrm>
        </p:spPr>
        <p:txBody>
          <a:bodyPr>
            <a:noAutofit/>
          </a:bodyPr>
          <a:lstStyle/>
          <a:p>
            <a:r>
              <a:rPr lang="en-US" sz="4000" dirty="0">
                <a:latin typeface="Helvetica" pitchFamily="2" charset="0"/>
              </a:rPr>
              <a:t>EID and well-being</a:t>
            </a:r>
            <a:endParaRPr lang="ru-RU" sz="4000" dirty="0">
              <a:latin typeface="Helvetica" pitchFamily="2" charset="0"/>
            </a:endParaRPr>
          </a:p>
        </p:txBody>
      </p:sp>
      <p:sp>
        <p:nvSpPr>
          <p:cNvPr id="3" name="Объект 2"/>
          <p:cNvSpPr>
            <a:spLocks noGrp="1"/>
          </p:cNvSpPr>
          <p:nvPr>
            <p:ph idx="1"/>
          </p:nvPr>
        </p:nvSpPr>
        <p:spPr>
          <a:xfrm>
            <a:off x="457200" y="1196753"/>
            <a:ext cx="8229600" cy="4929411"/>
          </a:xfrm>
        </p:spPr>
        <p:txBody>
          <a:bodyPr>
            <a:noAutofit/>
          </a:bodyPr>
          <a:lstStyle/>
          <a:p>
            <a:endParaRPr lang="en-US" sz="2800" dirty="0" smtClean="0">
              <a:latin typeface="Helvetica" pitchFamily="2" charset="0"/>
            </a:endParaRPr>
          </a:p>
          <a:p>
            <a:r>
              <a:rPr lang="en-US" sz="2800" dirty="0" smtClean="0">
                <a:latin typeface="Helvetica" pitchFamily="2" charset="0"/>
              </a:rPr>
              <a:t>Well-being </a:t>
            </a:r>
            <a:r>
              <a:rPr lang="en-US" sz="2800" dirty="0">
                <a:latin typeface="Helvetica" pitchFamily="2" charset="0"/>
              </a:rPr>
              <a:t>in a broad sense (Hinds and Sparks, 2009</a:t>
            </a:r>
            <a:r>
              <a:rPr lang="en-US" sz="2800" dirty="0" smtClean="0">
                <a:latin typeface="Helvetica" pitchFamily="2" charset="0"/>
              </a:rPr>
              <a:t>)</a:t>
            </a:r>
            <a:endParaRPr lang="en-US" sz="2800" dirty="0">
              <a:latin typeface="Helvetica" pitchFamily="2" charset="0"/>
            </a:endParaRPr>
          </a:p>
          <a:p>
            <a:r>
              <a:rPr lang="en-US" sz="2800" dirty="0">
                <a:latin typeface="Helvetica" pitchFamily="2" charset="0"/>
              </a:rPr>
              <a:t>Emotional, psychological and social well-being;  as well as mindfulness (Howell et al. 2011</a:t>
            </a:r>
            <a:r>
              <a:rPr lang="en-US" sz="2800" dirty="0" smtClean="0">
                <a:latin typeface="Helvetica" pitchFamily="2" charset="0"/>
              </a:rPr>
              <a:t>)</a:t>
            </a:r>
            <a:endParaRPr lang="en-US" sz="2800" dirty="0">
              <a:latin typeface="Helvetica" pitchFamily="2" charset="0"/>
            </a:endParaRPr>
          </a:p>
          <a:p>
            <a:r>
              <a:rPr lang="en-US" sz="2800" dirty="0">
                <a:latin typeface="Helvetica" pitchFamily="2" charset="0"/>
              </a:rPr>
              <a:t>Happiness, operationalized as life satisfaction, positive affect, and vitality (</a:t>
            </a:r>
            <a:r>
              <a:rPr lang="en-US" sz="2800" dirty="0" err="1">
                <a:latin typeface="Helvetica" pitchFamily="2" charset="0"/>
              </a:rPr>
              <a:t>Capaldi</a:t>
            </a:r>
            <a:r>
              <a:rPr lang="en-US" sz="2800" dirty="0">
                <a:latin typeface="Helvetica" pitchFamily="2" charset="0"/>
              </a:rPr>
              <a:t> et al., </a:t>
            </a:r>
            <a:r>
              <a:rPr lang="ru-RU" sz="2800" dirty="0">
                <a:latin typeface="Helvetica" pitchFamily="2" charset="0"/>
              </a:rPr>
              <a:t>2014</a:t>
            </a:r>
            <a:r>
              <a:rPr lang="en-US" sz="2800" dirty="0">
                <a:latin typeface="Helvetica" pitchFamily="2" charset="0"/>
              </a:rPr>
              <a:t>)</a:t>
            </a:r>
          </a:p>
          <a:p>
            <a:r>
              <a:rPr lang="en-US" sz="2800" dirty="0">
                <a:latin typeface="Helvetica" pitchFamily="2" charset="0"/>
              </a:rPr>
              <a:t>Stress reduction and increase of attention (Mayer et al., </a:t>
            </a:r>
            <a:r>
              <a:rPr lang="en-US" sz="2800" dirty="0" smtClean="0">
                <a:latin typeface="Helvetica" pitchFamily="2" charset="0"/>
              </a:rPr>
              <a:t>2009)</a:t>
            </a:r>
          </a:p>
          <a:p>
            <a:pPr marL="0" indent="0">
              <a:buNone/>
            </a:pPr>
            <a:r>
              <a:rPr lang="en-US" sz="2800" dirty="0" smtClean="0">
                <a:latin typeface="Helvetica" pitchFamily="2" charset="0"/>
              </a:rPr>
              <a:t>And </a:t>
            </a:r>
            <a:r>
              <a:rPr lang="en-US" sz="2800" dirty="0">
                <a:latin typeface="Helvetica" pitchFamily="2" charset="0"/>
              </a:rPr>
              <a:t>so on…</a:t>
            </a:r>
          </a:p>
        </p:txBody>
      </p:sp>
      <p:sp>
        <p:nvSpPr>
          <p:cNvPr id="4" name="Slide Number Placeholder 3"/>
          <p:cNvSpPr>
            <a:spLocks noGrp="1"/>
          </p:cNvSpPr>
          <p:nvPr>
            <p:ph type="sldNum" sz="quarter" idx="12"/>
          </p:nvPr>
        </p:nvSpPr>
        <p:spPr/>
        <p:txBody>
          <a:bodyPr/>
          <a:lstStyle/>
          <a:p>
            <a:fld id="{ABFAC772-D30D-4C0E-85B9-6B84A9B02598}" type="slidenum">
              <a:rPr lang="ru-RU" smtClean="0"/>
              <a:t>9</a:t>
            </a:fld>
            <a:endParaRPr lang="ru-RU"/>
          </a:p>
        </p:txBody>
      </p:sp>
    </p:spTree>
    <p:extLst>
      <p:ext uri="{BB962C8B-B14F-4D97-AF65-F5344CB8AC3E}">
        <p14:creationId xmlns:p14="http://schemas.microsoft.com/office/powerpoint/2010/main" val="353767729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396</TotalTime>
  <Words>1121</Words>
  <Application>Microsoft Office PowerPoint</Application>
  <PresentationFormat>Экран (4:3)</PresentationFormat>
  <Paragraphs>145</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Тема Office</vt:lpstr>
      <vt:lpstr>  How does environmental identity contribute  to empathy with people and nature?  Nartova-Bochaver Sofya,  Irkhin Boris  Higher School of Economics, Moscow, Russia 3rd WORLD CONFERENCE ON PERSONALITY April, 2-6,2019, Hanoi, Vietnam </vt:lpstr>
      <vt:lpstr>Sound theories</vt:lpstr>
      <vt:lpstr>Familiar concepts</vt:lpstr>
      <vt:lpstr>Familiar concepts</vt:lpstr>
      <vt:lpstr>Environmental identity in our study </vt:lpstr>
      <vt:lpstr>Environmental identity in our study </vt:lpstr>
      <vt:lpstr>Predictive role of EID</vt:lpstr>
      <vt:lpstr>EID and pro-environmental attitudes</vt:lpstr>
      <vt:lpstr>EID and well-being</vt:lpstr>
      <vt:lpstr>But what about other people?</vt:lpstr>
      <vt:lpstr>Why do we expect EID to be connected with empathy?</vt:lpstr>
      <vt:lpstr>Why do we expect EID to be connected with empathy?</vt:lpstr>
      <vt:lpstr>Research question</vt:lpstr>
      <vt:lpstr>The current study</vt:lpstr>
      <vt:lpstr>Measures</vt:lpstr>
      <vt:lpstr>Measures</vt:lpstr>
      <vt:lpstr>Sample</vt:lpstr>
      <vt:lpstr>Results</vt:lpstr>
      <vt:lpstr>Connection (rs) between EID, Environmental and Social Empathy</vt:lpstr>
      <vt:lpstr>Predictive role of EID for environmental and social empathy</vt:lpstr>
      <vt:lpstr>Conclusion</vt:lpstr>
      <vt:lpstr>Why is that?</vt:lpstr>
      <vt:lpstr>Limitations</vt:lpstr>
      <vt:lpstr>Thank you for your attention! Cảm ơn bạn đã quan tâm!  S-nartova@yandex.ru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does environmental identity contribute  to empathy with people and nature?  Nartova-Bochaver Sofya,  Irkhin Boris Higher School of Economics, Moscow, Russia  3rd WORLD CONFERENCE ON PERSONALITY April, 2-6,2019, Hanoi, Vietnam</dc:title>
  <dc:creator>Aleks</dc:creator>
  <cp:lastModifiedBy>Aleks</cp:lastModifiedBy>
  <cp:revision>43</cp:revision>
  <dcterms:created xsi:type="dcterms:W3CDTF">2019-03-21T15:54:23Z</dcterms:created>
  <dcterms:modified xsi:type="dcterms:W3CDTF">2019-03-27T07:23:57Z</dcterms:modified>
</cp:coreProperties>
</file>