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23" r:id="rId3"/>
    <p:sldMasterId id="2147483747" r:id="rId4"/>
  </p:sldMasterIdLst>
  <p:notesMasterIdLst>
    <p:notesMasterId r:id="rId21"/>
  </p:notesMasterIdLst>
  <p:sldIdLst>
    <p:sldId id="415" r:id="rId5"/>
    <p:sldId id="579" r:id="rId6"/>
    <p:sldId id="514" r:id="rId7"/>
    <p:sldId id="562" r:id="rId8"/>
    <p:sldId id="574" r:id="rId9"/>
    <p:sldId id="427" r:id="rId10"/>
    <p:sldId id="584" r:id="rId11"/>
    <p:sldId id="568" r:id="rId12"/>
    <p:sldId id="547" r:id="rId13"/>
    <p:sldId id="432" r:id="rId14"/>
    <p:sldId id="452" r:id="rId15"/>
    <p:sldId id="499" r:id="rId16"/>
    <p:sldId id="559" r:id="rId17"/>
    <p:sldId id="534" r:id="rId18"/>
    <p:sldId id="583" r:id="rId19"/>
    <p:sldId id="571" r:id="rId20"/>
  </p:sldIdLst>
  <p:sldSz cx="9144000" cy="6858000" type="screen4x3"/>
  <p:notesSz cx="67691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" id="{BB619580-CE6C-4676-91C9-42BBA2128C4A}">
          <p14:sldIdLst>
            <p14:sldId id="415"/>
            <p14:sldId id="579"/>
            <p14:sldId id="514"/>
            <p14:sldId id="562"/>
            <p14:sldId id="574"/>
            <p14:sldId id="427"/>
            <p14:sldId id="584"/>
            <p14:sldId id="568"/>
            <p14:sldId id="547"/>
            <p14:sldId id="432"/>
            <p14:sldId id="452"/>
            <p14:sldId id="499"/>
            <p14:sldId id="559"/>
            <p14:sldId id="534"/>
            <p14:sldId id="583"/>
            <p14:sldId id="571"/>
          </p14:sldIdLst>
        </p14:section>
        <p14:section name="3" id="{76F21CD7-0992-A545-A464-79D965983192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ir-Bek Sergei" initials="ZS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9" autoAdjust="0"/>
    <p:restoredTop sz="72914" autoAdjust="0"/>
  </p:normalViewPr>
  <p:slideViewPr>
    <p:cSldViewPr>
      <p:cViewPr>
        <p:scale>
          <a:sx n="90" d="100"/>
          <a:sy n="90" d="100"/>
        </p:scale>
        <p:origin x="-2280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ekaterina\Desktop\&#1043;&#1051;&#1040;&#1042;&#1053;&#1054;&#1045;7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5.xml"/><Relationship Id="rId1" Type="http://schemas.openxmlformats.org/officeDocument/2006/relationships/oleObject" Target="file:///\\Users\ekaterina\Desktop\&#1043;&#1051;&#1040;&#1042;&#1053;&#1054;&#1045;7.xlsx" TargetMode="External"/><Relationship Id="rId4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file:///\\Users\ekaterina\Desktop\&#1043;&#1051;&#1040;&#1042;&#1053;&#1054;&#1045;7.xlsx" TargetMode="External"/><Relationship Id="rId1" Type="http://schemas.openxmlformats.org/officeDocument/2006/relationships/themeOverride" Target="../theme/themeOverride7.xml"/><Relationship Id="rId4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oleObject" Target="file:///\\Users\ekaterina\Desktop\&#1043;&#1051;&#1040;&#1042;&#1053;&#1054;&#1045;7.xlsx" TargetMode="External"/><Relationship Id="rId1" Type="http://schemas.openxmlformats.org/officeDocument/2006/relationships/themeOverride" Target="../theme/themeOverride8.xml"/><Relationship Id="rId4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oleObject" Target="file:///\\Users\ekaterina\Desktop\&#1043;&#1051;&#1040;&#1042;&#1053;&#1054;&#1045;7.xlsx" TargetMode="External"/><Relationship Id="rId1" Type="http://schemas.openxmlformats.org/officeDocument/2006/relationships/themeOverride" Target="../theme/themeOverride9.xml"/><Relationship Id="rId4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\\Users\ekaterina\Desktop\&#1043;&#1051;&#1040;&#1042;&#1053;&#1054;&#1045;7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\\Users\ekaterina\Desktop\&#1043;&#1051;&#1040;&#1042;&#1053;&#1054;&#1045;7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\\Users\ekaterina\Desktop\&#1043;&#1051;&#1040;&#1042;&#1053;&#1054;&#1045;7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rodina\Documents\24%20&#1072;&#1087;&#1088;&#1077;&#1083;&#1103;\2017-&#1057;&#1077;&#1088;&#1080;&#1103;%20&#1057;&#1040;&#1054;-&#1044;&#1054;&#1064;&#1050;&#1054;&#1051;&#1068;&#1053;&#1054;&#1045;%20&#1054;&#1041;&#1056;&#1040;&#1047;&#1054;&#1042;&#1040;&#1053;&#1048;&#1045;-2014-2016-18.04.2017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2017\2017-&#1048;&#1040;&#1073;%20&#1076;&#1083;&#1103;%20&#1055;&#1056;&#1045;&#1047;&#1045;&#1053;&#1058;&#1040;&#1062;&#1048;&#1048;%20-%20&#1084;&#1077;&#1078;&#1076;&#1091;&#1085;&#1072;&#1088;&#1086;&#1076;&#1085;&#1099;&#1081;%20&#1086;&#1087;&#1099;&#1090;%20&#1044;&#1054;&#1054;\2017-&#1044;&#1083;&#1103;%20&#1087;&#1088;&#1077;&#1079;&#1077;&#1085;&#1090;&#1072;&#1094;&#1080;&#1080;%20&#1048;.&#1040;&#1073;&#1072;&#1085;&#1082;&#1080;&#1085;&#1086;&#1081;%20&#1087;&#1086;%20&#1044;&#1054;&#1054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2017\2017-&#1048;&#1040;&#1073;%20&#1076;&#1083;&#1103;%20&#1055;&#1056;&#1045;&#1047;&#1045;&#1053;&#1058;&#1040;&#1062;&#1048;&#1048;%20-%20&#1084;&#1077;&#1078;&#1076;&#1091;&#1085;&#1072;&#1088;&#1086;&#1076;&#1085;&#1099;&#1081;%20&#1086;&#1087;&#1099;&#1090;%20&#1044;&#1054;&#1054;\2017-&#1044;&#1083;&#1103;%20&#1087;&#1088;&#1077;&#1079;&#1077;&#1085;&#1090;&#1072;&#1094;&#1080;&#1080;%20&#1048;.&#1040;&#1073;&#1072;&#1085;&#1082;&#1080;&#1085;&#1086;&#1081;%20&#1087;&#1086;%20&#1044;&#1054;&#1054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Users\ekaterina\Desktop\&#1043;&#1051;&#1040;&#1042;&#1053;&#1054;&#1045;7.xlsx" TargetMode="External"/><Relationship Id="rId1" Type="http://schemas.openxmlformats.org/officeDocument/2006/relationships/themeOverride" Target="../theme/themeOverride1.xml"/><Relationship Id="rId5" Type="http://schemas.microsoft.com/office/2011/relationships/chartStyle" Target="style1.xml"/><Relationship Id="rId4" Type="http://schemas.microsoft.com/office/2011/relationships/chartColorStyle" Target="colors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\\Users\ekaterina\Desktop\&#1043;&#1051;&#1040;&#1042;&#1053;&#1054;&#1045;7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\\Users\ekaterina\Desktop\&#1043;&#1051;&#1040;&#1042;&#1053;&#1054;&#1045;7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\\Users\ekaterina\Desktop\&#1043;&#1051;&#1040;&#1042;&#1053;&#1054;&#1045;7.xlsx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file:///\\Users\ekaterina\Desktop\&#1043;&#1051;&#1040;&#1042;&#1053;&#1054;&#1045;7.xlsx" TargetMode="External"/><Relationship Id="rId1" Type="http://schemas.openxmlformats.org/officeDocument/2006/relationships/themeOverride" Target="../theme/themeOverride6.xml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 Narrow" charset="0"/>
                <a:ea typeface="Arial Narrow" charset="0"/>
                <a:cs typeface="Arial Narrow" charset="0"/>
              </a:defRPr>
            </a:pPr>
            <a:r>
              <a:rPr lang="ru-RU" sz="1600" b="1" dirty="0" smtClean="0">
                <a:effectLst/>
                <a:latin typeface="Arial Narrow" charset="0"/>
                <a:ea typeface="Arial Narrow" charset="0"/>
                <a:cs typeface="Arial Narrow" charset="0"/>
              </a:rPr>
              <a:t>Охват детей дошкольными образовательными организациями </a:t>
            </a:r>
            <a:endParaRPr lang="ru-RU" sz="1600" dirty="0" smtClean="0">
              <a:effectLst/>
              <a:latin typeface="Arial Narrow" charset="0"/>
              <a:ea typeface="Arial Narrow" charset="0"/>
              <a:cs typeface="Arial Narrow" charset="0"/>
            </a:endParaRPr>
          </a:p>
          <a:p>
            <a:pPr>
              <a:defRPr sz="1400">
                <a:latin typeface="Arial Narrow" charset="0"/>
                <a:ea typeface="Arial Narrow" charset="0"/>
                <a:cs typeface="Arial Narrow" charset="0"/>
              </a:defRPr>
            </a:pPr>
            <a:r>
              <a:rPr lang="ru-RU" sz="1600" b="1" dirty="0" smtClean="0">
                <a:effectLst/>
                <a:latin typeface="Arial Narrow" charset="0"/>
                <a:ea typeface="Arial Narrow" charset="0"/>
                <a:cs typeface="Arial Narrow" charset="0"/>
              </a:rPr>
              <a:t>в возрасте 1-6 лет</a:t>
            </a:r>
            <a:endParaRPr lang="ru-RU" sz="1400" dirty="0">
              <a:effectLst/>
              <a:latin typeface="Arial Narrow" charset="0"/>
              <a:ea typeface="Arial Narrow" charset="0"/>
              <a:cs typeface="Arial Narrow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2327179046801201E-2"/>
          <c:y val="4.6470062555853398E-2"/>
          <c:w val="0.79564483370639905"/>
          <c:h val="0.872118103199565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'2.1.1_1'!$A$7</c:f>
              <c:strCache>
                <c:ptCount val="1"/>
                <c:pt idx="0">
                  <c:v>Города и поселки городского типа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'2.1.1_1'!$B$5:$J$5</c:f>
              <c:numCache>
                <c:formatCode>General</c:formatCode>
                <c:ptCount val="9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'2.1.1_1'!$B$7:$J$7</c:f>
              <c:numCache>
                <c:formatCode>0.0%</c:formatCode>
                <c:ptCount val="9"/>
                <c:pt idx="0">
                  <c:v>0.64200000000000002</c:v>
                </c:pt>
                <c:pt idx="1">
                  <c:v>0.64300000000000002</c:v>
                </c:pt>
                <c:pt idx="2">
                  <c:v>0.66500000000000004</c:v>
                </c:pt>
                <c:pt idx="3">
                  <c:v>0.68100000000000005</c:v>
                </c:pt>
                <c:pt idx="4">
                  <c:v>0.69599999999999995</c:v>
                </c:pt>
                <c:pt idx="5">
                  <c:v>0.70299999999999996</c:v>
                </c:pt>
                <c:pt idx="6">
                  <c:v>0.72099999999999997</c:v>
                </c:pt>
                <c:pt idx="7">
                  <c:v>0.73599999999999999</c:v>
                </c:pt>
                <c:pt idx="8">
                  <c:v>0.74742020033629697</c:v>
                </c:pt>
              </c:numCache>
            </c:numRef>
          </c:val>
        </c:ser>
        <c:ser>
          <c:idx val="2"/>
          <c:order val="2"/>
          <c:tx>
            <c:strRef>
              <c:f>'2.1.1_1'!$A$8</c:f>
              <c:strCache>
                <c:ptCount val="1"/>
                <c:pt idx="0">
                  <c:v>Сельская местность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'2.1.1_1'!$B$5:$J$5</c:f>
              <c:numCache>
                <c:formatCode>General</c:formatCode>
                <c:ptCount val="9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'2.1.1_1'!$B$8:$J$8</c:f>
              <c:numCache>
                <c:formatCode>0.0%</c:formatCode>
                <c:ptCount val="9"/>
                <c:pt idx="0">
                  <c:v>0.34899999999999998</c:v>
                </c:pt>
                <c:pt idx="1">
                  <c:v>0.38700000000000001</c:v>
                </c:pt>
                <c:pt idx="2">
                  <c:v>0.41499999999999998</c:v>
                </c:pt>
                <c:pt idx="3">
                  <c:v>0.42499999999999999</c:v>
                </c:pt>
                <c:pt idx="4">
                  <c:v>0.438</c:v>
                </c:pt>
                <c:pt idx="5">
                  <c:v>0.44900000000000001</c:v>
                </c:pt>
                <c:pt idx="6">
                  <c:v>0.46100000000000002</c:v>
                </c:pt>
                <c:pt idx="7">
                  <c:v>0.47699999999999998</c:v>
                </c:pt>
                <c:pt idx="8">
                  <c:v>0.47270259555543698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130315776"/>
        <c:axId val="131019264"/>
      </c:barChart>
      <c:lineChart>
        <c:grouping val="standard"/>
        <c:varyColors val="0"/>
        <c:ser>
          <c:idx val="0"/>
          <c:order val="0"/>
          <c:tx>
            <c:strRef>
              <c:f>'2.1.1_1'!$A$6</c:f>
              <c:strCache>
                <c:ptCount val="1"/>
                <c:pt idx="0">
                  <c:v>Всего</c:v>
                </c:pt>
              </c:strCache>
            </c:strRef>
          </c:tx>
          <c:spPr>
            <a:ln w="50800" cmpd="sng">
              <a:solidFill>
                <a:srgbClr val="002060"/>
              </a:solidFill>
            </a:ln>
          </c:spPr>
          <c:marker>
            <c:symbol val="circle"/>
            <c:size val="11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0"/>
              <c:layout>
                <c:manualLayout>
                  <c:x val="-1.6735363540440501E-2"/>
                  <c:y val="-5.4439776797337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0878035094567E-2"/>
                  <c:y val="-5.1070063963184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0878035094567E-2"/>
                  <c:y val="-5.0865156600733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0878035094567E-2"/>
                  <c:y val="-5.0865156600733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636990186451399E-2"/>
                  <c:y val="-4.7358932680331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807992339454901E-2"/>
                  <c:y val="-5.0865156600733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5186176863445901E-2"/>
                  <c:y val="-5.1001949153138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60150527272395E-2"/>
                  <c:y val="-4.7427328956534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7459333849728904E-3"/>
                  <c:y val="-4.2290748898678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'2.1.1_1'!$B$5:$J$5</c:f>
              <c:numCache>
                <c:formatCode>General</c:formatCode>
                <c:ptCount val="9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'2.1.1_1'!$B$6:$J$6</c:f>
              <c:numCache>
                <c:formatCode>0.0%</c:formatCode>
                <c:ptCount val="9"/>
                <c:pt idx="0">
                  <c:v>0.55000000000000004</c:v>
                </c:pt>
                <c:pt idx="1">
                  <c:v>0.56699999999999995</c:v>
                </c:pt>
                <c:pt idx="2">
                  <c:v>0.59199999999999997</c:v>
                </c:pt>
                <c:pt idx="3">
                  <c:v>0.60599999999999998</c:v>
                </c:pt>
                <c:pt idx="4">
                  <c:v>0.621</c:v>
                </c:pt>
                <c:pt idx="5">
                  <c:v>0.63</c:v>
                </c:pt>
                <c:pt idx="6">
                  <c:v>0.64600000000000002</c:v>
                </c:pt>
                <c:pt idx="7">
                  <c:v>0.66200000000000003</c:v>
                </c:pt>
                <c:pt idx="8">
                  <c:v>0.66865421903561795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315776"/>
        <c:axId val="131019264"/>
      </c:lineChart>
      <c:catAx>
        <c:axId val="13031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131019264"/>
        <c:crosses val="autoZero"/>
        <c:auto val="1"/>
        <c:lblAlgn val="ctr"/>
        <c:lblOffset val="100"/>
        <c:noMultiLvlLbl val="0"/>
      </c:catAx>
      <c:valAx>
        <c:axId val="131019264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extTo"/>
        <c:crossAx val="13031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80543559213703"/>
          <c:y val="0.50066892075855096"/>
          <c:w val="0.18239904365168899"/>
          <c:h val="0.21931837061689499"/>
        </c:manualLayout>
      </c:layout>
      <c:overlay val="0"/>
      <c:txPr>
        <a:bodyPr/>
        <a:lstStyle/>
        <a:p>
          <a:pPr>
            <a:defRPr sz="1200">
              <a:latin typeface="Arial Narrow" charset="0"/>
              <a:ea typeface="Arial Narrow" charset="0"/>
              <a:cs typeface="Arial Narrow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60447878797803E-2"/>
          <c:y val="5.0917721518987297E-2"/>
          <c:w val="0.92922134733158301"/>
          <c:h val="0.87408776039071101"/>
        </c:manualLayout>
      </c:layout>
      <c:lineChart>
        <c:grouping val="standard"/>
        <c:varyColors val="0"/>
        <c:ser>
          <c:idx val="0"/>
          <c:order val="0"/>
          <c:tx>
            <c:strRef>
              <c:f>'2.3.1 (2)'!$A$36</c:f>
              <c:strCache>
                <c:ptCount val="1"/>
                <c:pt idx="0">
                  <c:v>оздоровительной направленности</c:v>
                </c:pt>
              </c:strCache>
            </c:strRef>
          </c:tx>
          <c:spPr>
            <a:ln w="381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7.0083630850492499E-3"/>
                  <c:y val="-4.5569620253164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krobat ExtraBold" charset="0"/>
                    <a:ea typeface="Akrobat ExtraBold" charset="0"/>
                    <a:cs typeface="Akrobat ExtraBold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'2.3.1 (2)'!$J$31:$N$31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'2.3.1 (2)'!$J$36:$N$36</c:f>
              <c:numCache>
                <c:formatCode>0.0%</c:formatCode>
                <c:ptCount val="5"/>
                <c:pt idx="0">
                  <c:v>2.1303253935996198E-2</c:v>
                </c:pt>
                <c:pt idx="1">
                  <c:v>1.9068230339543201E-2</c:v>
                </c:pt>
                <c:pt idx="2">
                  <c:v>1.6400355514035701E-2</c:v>
                </c:pt>
                <c:pt idx="3">
                  <c:v>1.41652072019857E-2</c:v>
                </c:pt>
                <c:pt idx="4">
                  <c:v>1.24371265074954E-2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'2.3.1 (2)'!$A$37</c:f>
              <c:strCache>
                <c:ptCount val="1"/>
                <c:pt idx="0">
                  <c:v>комбинированной направленности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3823869842357704E-3"/>
                  <c:y val="-4.8734177215189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krobat ExtraBold" charset="0"/>
                    <a:ea typeface="Akrobat ExtraBold" charset="0"/>
                    <a:cs typeface="Akrobat ExtraBold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'2.3.1 (2)'!$J$31:$N$31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'2.3.1 (2)'!$J$37:$N$37</c:f>
              <c:numCache>
                <c:formatCode>0.0%</c:formatCode>
                <c:ptCount val="5"/>
                <c:pt idx="0">
                  <c:v>1.1783635258195301E-2</c:v>
                </c:pt>
                <c:pt idx="1">
                  <c:v>1.2244221526823199E-2</c:v>
                </c:pt>
                <c:pt idx="2">
                  <c:v>1.4048643143055499E-2</c:v>
                </c:pt>
                <c:pt idx="3">
                  <c:v>1.77844696158353E-2</c:v>
                </c:pt>
                <c:pt idx="4">
                  <c:v>3.7790562870401001E-2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'2.3.1 (2)'!$A$38</c:f>
              <c:strCache>
                <c:ptCount val="1"/>
                <c:pt idx="0">
                  <c:v>для детей раннего возраста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5376936578580898E-3"/>
                  <c:y val="-4.5569620253164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krobat ExtraBold" charset="0"/>
                    <a:ea typeface="Akrobat ExtraBold" charset="0"/>
                    <a:cs typeface="Akrobat ExtraBold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'2.3.1 (2)'!$J$31:$N$31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'2.3.1 (2)'!$J$38:$N$38</c:f>
              <c:numCache>
                <c:formatCode>0.0%</c:formatCode>
                <c:ptCount val="5"/>
                <c:pt idx="0">
                  <c:v>1.9952905767867801E-3</c:v>
                </c:pt>
                <c:pt idx="1">
                  <c:v>3.6914638148808901E-3</c:v>
                </c:pt>
                <c:pt idx="2">
                  <c:v>1.8953179839499699E-2</c:v>
                </c:pt>
                <c:pt idx="3">
                  <c:v>2.17848728060781E-2</c:v>
                </c:pt>
                <c:pt idx="4">
                  <c:v>2.0292641907829902E-2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'2.3.1 (2)'!$A$39</c:f>
              <c:strCache>
                <c:ptCount val="1"/>
                <c:pt idx="0">
                  <c:v>по присмотру и уходу за детьми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6928916494134902E-3"/>
                  <c:y val="4.2405063291139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krobat ExtraBold" charset="0"/>
                    <a:ea typeface="Akrobat ExtraBold" charset="0"/>
                    <a:cs typeface="Akrobat ExtraBold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'2.3.1 (2)'!$J$31:$N$31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'2.3.1 (2)'!$J$39:$N$39</c:f>
              <c:numCache>
                <c:formatCode>0.0%</c:formatCode>
                <c:ptCount val="5"/>
                <c:pt idx="0">
                  <c:v>1.26066086442437E-2</c:v>
                </c:pt>
                <c:pt idx="1">
                  <c:v>1.22474710548293E-2</c:v>
                </c:pt>
                <c:pt idx="2">
                  <c:v>7.0194559597257103E-3</c:v>
                </c:pt>
                <c:pt idx="3">
                  <c:v>6.1612508977282703E-3</c:v>
                </c:pt>
                <c:pt idx="4">
                  <c:v>4.8103825119718497E-3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'2.3.1 (2)'!$A$40</c:f>
              <c:strCache>
                <c:ptCount val="1"/>
                <c:pt idx="0">
                  <c:v>семейные дошкольные группы</c:v>
                </c:pt>
              </c:strCache>
            </c:strRef>
          </c:tx>
          <c:spPr>
            <a:ln w="381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5.4244306418220504E-3"/>
                  <c:y val="-3.2911392405063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krobat ExtraBold" charset="0"/>
                    <a:ea typeface="Akrobat ExtraBold" charset="0"/>
                    <a:cs typeface="Akrobat ExtraBold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'2.3.1 (2)'!$J$31:$N$31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'2.3.1 (2)'!$J$40:$N$40</c:f>
              <c:numCache>
                <c:formatCode>0.0%</c:formatCode>
                <c:ptCount val="5"/>
                <c:pt idx="0">
                  <c:v>3.9448977329602501E-2</c:v>
                </c:pt>
                <c:pt idx="1">
                  <c:v>3.88643549524431E-2</c:v>
                </c:pt>
                <c:pt idx="2">
                  <c:v>8.18720279221242E-3</c:v>
                </c:pt>
                <c:pt idx="3">
                  <c:v>7.7960613353156797E-3</c:v>
                </c:pt>
                <c:pt idx="4">
                  <c:v>7.2495803281323896E-3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67200"/>
        <c:axId val="151547840"/>
      </c:lineChart>
      <c:catAx>
        <c:axId val="13246720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151547840"/>
        <c:crosses val="autoZero"/>
        <c:auto val="1"/>
        <c:lblAlgn val="ctr"/>
        <c:lblOffset val="100"/>
        <c:noMultiLvlLbl val="0"/>
      </c:catAx>
      <c:valAx>
        <c:axId val="151547840"/>
        <c:scaling>
          <c:orientation val="minMax"/>
          <c:max val="4.4999999999999998E-2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in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132467200"/>
        <c:crosses val="autoZero"/>
        <c:crossBetween val="between"/>
        <c:majorUnit val="3.0000000000000001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77561160469901"/>
          <c:y val="0.22343373493975899"/>
          <c:w val="0.53719230283380304"/>
          <c:h val="0.60515036524048904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0695187165775399"/>
                  <c:y val="5.4216867469879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390374331550801E-2"/>
                  <c:y val="-0.265060240963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0909090909090801E-2"/>
                  <c:y val="-9.6385542168674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'2.3.1 (2)'!$L$33:$L$35</c:f>
              <c:numCache>
                <c:formatCode>0.0%</c:formatCode>
                <c:ptCount val="3"/>
                <c:pt idx="0">
                  <c:v>8.6747370947756294E-2</c:v>
                </c:pt>
                <c:pt idx="1">
                  <c:v>0.84864379180371496</c:v>
                </c:pt>
                <c:pt idx="2">
                  <c:v>6.4608837248529005E-2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5"/>
        <c:holeSize val="7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pPr>
            <a:r>
              <a:rPr lang="ru-RU" sz="1600" b="1" i="0">
                <a:latin typeface="Arial Narrow" charset="0"/>
                <a:ea typeface="Arial Narrow" charset="0"/>
                <a:cs typeface="Arial Narrow" charset="0"/>
              </a:rPr>
              <a:t>Площадь всех помещений, в расчете на 1 воспитанника</a:t>
            </a:r>
          </a:p>
        </c:rich>
      </c:tx>
      <c:layout>
        <c:manualLayout>
          <c:xMode val="edge"/>
          <c:yMode val="edge"/>
          <c:x val="0.245380796150481"/>
          <c:y val="1.7093979253461099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7777777777782099E-5"/>
          <c:y val="0.26406926406926401"/>
          <c:w val="0.99994444444444397"/>
          <c:h val="0.63733783277090394"/>
        </c:manualLayout>
      </c:layout>
      <c:lineChart>
        <c:grouping val="standard"/>
        <c:varyColors val="0"/>
        <c:ser>
          <c:idx val="0"/>
          <c:order val="0"/>
          <c:tx>
            <c:strRef>
              <c:f>'2.4.1'!$A$16</c:f>
              <c:strCache>
                <c:ptCount val="1"/>
                <c:pt idx="0">
                  <c:v>Площадь всех помещений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88900">
                <a:solidFill>
                  <a:srgbClr val="002060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'2.4.1'!$D$15:$J$15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'2.4.1'!$D$17:$J$17</c:f>
              <c:numCache>
                <c:formatCode>General</c:formatCode>
                <c:ptCount val="7"/>
                <c:pt idx="0">
                  <c:v>9.1999999999999993</c:v>
                </c:pt>
                <c:pt idx="1">
                  <c:v>9</c:v>
                </c:pt>
                <c:pt idx="2">
                  <c:v>8.6999999999999993</c:v>
                </c:pt>
                <c:pt idx="3">
                  <c:v>8.6999999999999993</c:v>
                </c:pt>
                <c:pt idx="4">
                  <c:v>8.6</c:v>
                </c:pt>
                <c:pt idx="5">
                  <c:v>8.8000000000000007</c:v>
                </c:pt>
                <c:pt idx="6">
                  <c:v>8.6999999999999993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4651392"/>
        <c:axId val="151544960"/>
      </c:lineChart>
      <c:catAx>
        <c:axId val="13465139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151544960"/>
        <c:crosses val="autoZero"/>
        <c:auto val="1"/>
        <c:lblAlgn val="ctr"/>
        <c:lblOffset val="100"/>
        <c:noMultiLvlLbl val="0"/>
      </c:catAx>
      <c:valAx>
        <c:axId val="151544960"/>
        <c:scaling>
          <c:orientation val="minMax"/>
          <c:max val="10"/>
          <c:min val="0"/>
        </c:scaling>
        <c:delete val="1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3465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pPr>
            <a:r>
              <a:rPr lang="ru-RU" sz="1600" b="1" i="0">
                <a:latin typeface="Arial Narrow" charset="0"/>
                <a:ea typeface="Arial Narrow" charset="0"/>
                <a:cs typeface="Arial Narrow" charset="0"/>
              </a:rPr>
              <a:t>Площадь всех помещений</a:t>
            </a:r>
          </a:p>
        </c:rich>
      </c:tx>
      <c:layout>
        <c:manualLayout>
          <c:xMode val="edge"/>
          <c:yMode val="edge"/>
          <c:x val="0.36667935791113698"/>
          <c:y val="3.22370873711163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0027777777777803E-2"/>
          <c:y val="0.30736873799354802"/>
          <c:w val="0.89994444444444399"/>
          <c:h val="0.59208461628570397"/>
        </c:manualLayout>
      </c:layout>
      <c:areaChart>
        <c:grouping val="standard"/>
        <c:varyColors val="0"/>
        <c:ser>
          <c:idx val="0"/>
          <c:order val="0"/>
          <c:tx>
            <c:strRef>
              <c:f>'2.4.1'!$A$16</c:f>
              <c:strCache>
                <c:ptCount val="1"/>
                <c:pt idx="0">
                  <c:v>Площадь всех помещений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5.1487860892388401E-3"/>
                  <c:y val="-0.334076054038396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8027111867141E-3"/>
                  <c:y val="-0.34313572872356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260368623187101E-3"/>
                  <c:y val="-0.35711798956164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9455380577435402E-4"/>
                  <c:y val="-0.3603560424512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416666666666701E-2"/>
                  <c:y val="-0.347826086956522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35451505016722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1666666666668201E-3"/>
                  <c:y val="-0.35451505016722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'2.4.1'!$D$15:$J$15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'2.4.1'!$D$16:$J$16</c:f>
              <c:numCache>
                <c:formatCode>General</c:formatCode>
                <c:ptCount val="7"/>
                <c:pt idx="0">
                  <c:v>58.5</c:v>
                </c:pt>
                <c:pt idx="1">
                  <c:v>59.9</c:v>
                </c:pt>
                <c:pt idx="2">
                  <c:v>61.1</c:v>
                </c:pt>
                <c:pt idx="3">
                  <c:v>64</c:v>
                </c:pt>
                <c:pt idx="4">
                  <c:v>61.6</c:v>
                </c:pt>
                <c:pt idx="5">
                  <c:v>63.5</c:v>
                </c:pt>
                <c:pt idx="6">
                  <c:v>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4763520"/>
        <c:axId val="171548672"/>
      </c:areaChart>
      <c:catAx>
        <c:axId val="13476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171548672"/>
        <c:crosses val="autoZero"/>
        <c:auto val="1"/>
        <c:lblAlgn val="ctr"/>
        <c:lblOffset val="100"/>
        <c:noMultiLvlLbl val="0"/>
      </c:catAx>
      <c:valAx>
        <c:axId val="171548672"/>
        <c:scaling>
          <c:orientation val="minMax"/>
          <c:max val="6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4763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pPr>
            <a:r>
              <a:rPr lang="ru-RU" b="1" i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Распределение персонала (% от общего числа работников) </a:t>
            </a:r>
          </a:p>
        </c:rich>
      </c:tx>
      <c:layout>
        <c:manualLayout>
          <c:xMode val="edge"/>
          <c:yMode val="edge"/>
          <c:x val="0.20893186003683201"/>
          <c:y val="1.587301587301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5782688766114201E-2"/>
          <c:y val="0.36818867908597003"/>
          <c:w val="0.95211786372007401"/>
          <c:h val="0.5707709888773769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'2.6.1_1'!$A$34</c:f>
              <c:strCache>
                <c:ptCount val="1"/>
                <c:pt idx="0">
                  <c:v>педагогический персонал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'2.6.1_1'!$B$32:$I$32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'2.6.1_1'!$B$34:$I$34</c:f>
              <c:numCache>
                <c:formatCode>0.0%</c:formatCode>
                <c:ptCount val="8"/>
                <c:pt idx="0">
                  <c:v>0.40820013898540702</c:v>
                </c:pt>
                <c:pt idx="1">
                  <c:v>0.40954314720812202</c:v>
                </c:pt>
                <c:pt idx="2">
                  <c:v>0.41011047874121198</c:v>
                </c:pt>
                <c:pt idx="3">
                  <c:v>0.41397991543340401</c:v>
                </c:pt>
                <c:pt idx="4">
                  <c:v>0.42502443792766398</c:v>
                </c:pt>
                <c:pt idx="5">
                  <c:v>0.42028405681136199</c:v>
                </c:pt>
                <c:pt idx="6">
                  <c:v>0.42351824935666199</c:v>
                </c:pt>
                <c:pt idx="7">
                  <c:v>0</c:v>
                </c:pt>
              </c:numCache>
            </c:numRef>
          </c:val>
        </c:ser>
        <c:ser>
          <c:idx val="2"/>
          <c:order val="1"/>
          <c:tx>
            <c:strRef>
              <c:f>'2.6.1_1'!$A$35</c:f>
              <c:strCache>
                <c:ptCount val="1"/>
                <c:pt idx="0">
                  <c:v>обслуживающий персонал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'2.6.1_1'!$B$32:$I$32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'2.6.1_1'!$B$35:$I$35</c:f>
              <c:numCache>
                <c:formatCode>0.0%</c:formatCode>
                <c:ptCount val="8"/>
                <c:pt idx="0">
                  <c:v>0.31883252258512901</c:v>
                </c:pt>
                <c:pt idx="1">
                  <c:v>0.31546531302876502</c:v>
                </c:pt>
                <c:pt idx="2">
                  <c:v>0.31349179779042502</c:v>
                </c:pt>
                <c:pt idx="3">
                  <c:v>0.30932875264270598</c:v>
                </c:pt>
                <c:pt idx="4">
                  <c:v>0.30518084066471202</c:v>
                </c:pt>
                <c:pt idx="5">
                  <c:v>0.31259585250383398</c:v>
                </c:pt>
                <c:pt idx="6">
                  <c:v>0.31022425873811599</c:v>
                </c:pt>
                <c:pt idx="7">
                  <c:v>0</c:v>
                </c:pt>
              </c:numCache>
            </c:numRef>
          </c:val>
        </c:ser>
        <c:ser>
          <c:idx val="3"/>
          <c:order val="2"/>
          <c:tx>
            <c:strRef>
              <c:f>'2.6.1_1'!$A$36</c:f>
              <c:strCache>
                <c:ptCount val="1"/>
                <c:pt idx="0">
                  <c:v>младшие воспитатели и помощники воспитателей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'2.6.1_1'!$B$32:$I$32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'2.6.1_1'!$B$36:$I$36</c:f>
              <c:numCache>
                <c:formatCode>0.0%</c:formatCode>
                <c:ptCount val="8"/>
                <c:pt idx="0">
                  <c:v>0.189089645587213</c:v>
                </c:pt>
                <c:pt idx="1">
                  <c:v>0.197021996615905</c:v>
                </c:pt>
                <c:pt idx="2">
                  <c:v>0.199129561432876</c:v>
                </c:pt>
                <c:pt idx="3">
                  <c:v>0.20071353065539099</c:v>
                </c:pt>
                <c:pt idx="4">
                  <c:v>0.20156402737047899</c:v>
                </c:pt>
                <c:pt idx="5">
                  <c:v>0.20270720810828799</c:v>
                </c:pt>
                <c:pt idx="6">
                  <c:v>0.205729411695038</c:v>
                </c:pt>
                <c:pt idx="7">
                  <c:v>0</c:v>
                </c:pt>
              </c:numCache>
            </c:numRef>
          </c:val>
        </c:ser>
        <c:ser>
          <c:idx val="0"/>
          <c:order val="3"/>
          <c:tx>
            <c:strRef>
              <c:f>'2.6.1_1'!$A$33</c:f>
              <c:strCache>
                <c:ptCount val="1"/>
                <c:pt idx="0">
                  <c:v>административный персонал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4406636959249305E-18"/>
                  <c:y val="-4.86134233220847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866416697912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4162062615108E-3"/>
                  <c:y val="-5.48863892013497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4.87959005124359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5.22317210348706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416206261510099E-3"/>
                  <c:y val="-4.91061117360329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0548707946399602E-3"/>
                  <c:y val="-4.66842663216951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'2.6.1_1'!$B$32:$I$32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'2.6.1_1'!$B$33:$I$33</c:f>
              <c:numCache>
                <c:formatCode>0.0%</c:formatCode>
                <c:ptCount val="8"/>
                <c:pt idx="0">
                  <c:v>5.2536483669214699E-2</c:v>
                </c:pt>
                <c:pt idx="1">
                  <c:v>5.2385786802030397E-2</c:v>
                </c:pt>
                <c:pt idx="2">
                  <c:v>5.2761968530297902E-2</c:v>
                </c:pt>
                <c:pt idx="3">
                  <c:v>5.19952431289641E-2</c:v>
                </c:pt>
                <c:pt idx="4">
                  <c:v>5.1221896383186701E-2</c:v>
                </c:pt>
                <c:pt idx="5">
                  <c:v>5.1076882043075297E-2</c:v>
                </c:pt>
                <c:pt idx="6">
                  <c:v>4.9332579728873498E-2</c:v>
                </c:pt>
                <c:pt idx="7">
                  <c:v>0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8"/>
        <c:overlap val="100"/>
        <c:axId val="134987264"/>
        <c:axId val="151550720"/>
      </c:barChart>
      <c:catAx>
        <c:axId val="13498726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151550720"/>
        <c:crosses val="autoZero"/>
        <c:auto val="1"/>
        <c:lblAlgn val="ctr"/>
        <c:lblOffset val="100"/>
        <c:noMultiLvlLbl val="0"/>
      </c:catAx>
      <c:valAx>
        <c:axId val="15155072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0"/>
        <c:majorTickMark val="none"/>
        <c:minorTickMark val="none"/>
        <c:tickLblPos val="nextTo"/>
        <c:crossAx val="13498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62964421247839"/>
          <c:w val="1"/>
          <c:h val="0.115966504186977"/>
        </c:manualLayout>
      </c:layout>
      <c:overlay val="0"/>
      <c:spPr>
        <a:noFill/>
        <a:ln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pPr>
            <a:r>
              <a:rPr lang="ru-RU" b="1" i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Удельный вес медицинского персонала</a:t>
            </a:r>
          </a:p>
        </c:rich>
      </c:tx>
      <c:layout>
        <c:manualLayout>
          <c:xMode val="edge"/>
          <c:yMode val="edge"/>
          <c:x val="0.151794871794872"/>
          <c:y val="1.960784313725490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5555555555555497E-2"/>
          <c:y val="0.35904176828943901"/>
          <c:w val="0.88888888888888895"/>
          <c:h val="0.55948794935434498"/>
        </c:manualLayout>
      </c:layout>
      <c:lineChart>
        <c:grouping val="standard"/>
        <c:varyColors val="0"/>
        <c:ser>
          <c:idx val="0"/>
          <c:order val="0"/>
          <c:tx>
            <c:strRef>
              <c:f>'2.6.1_1'!$A$30</c:f>
              <c:strCache>
                <c:ptCount val="1"/>
                <c:pt idx="0">
                  <c:v>Медицинский персонал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82550">
                <a:solidFill>
                  <a:srgbClr val="00B0F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krobat" charset="0"/>
                    <a:ea typeface="Akrobat" charset="0"/>
                    <a:cs typeface="Akrobat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'2.6.1_1'!$B$22:$I$22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'2.6.1_1'!$B$37:$H$37</c:f>
              <c:numCache>
                <c:formatCode>0.0%</c:formatCode>
                <c:ptCount val="7"/>
                <c:pt idx="0">
                  <c:v>3.12022237665045E-2</c:v>
                </c:pt>
                <c:pt idx="1">
                  <c:v>2.5583756345177702E-2</c:v>
                </c:pt>
                <c:pt idx="2">
                  <c:v>2.4439236692333399E-2</c:v>
                </c:pt>
                <c:pt idx="3">
                  <c:v>2.2793340380549702E-2</c:v>
                </c:pt>
                <c:pt idx="4">
                  <c:v>1.7073965461062199E-2</c:v>
                </c:pt>
                <c:pt idx="5">
                  <c:v>1.34693605387744E-2</c:v>
                </c:pt>
                <c:pt idx="6">
                  <c:v>1.1195500481311099E-2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5020544"/>
        <c:axId val="171552704"/>
      </c:lineChart>
      <c:catAx>
        <c:axId val="13502054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171552704"/>
        <c:crossesAt val="-0.15"/>
        <c:auto val="1"/>
        <c:lblAlgn val="ctr"/>
        <c:lblOffset val="100"/>
        <c:noMultiLvlLbl val="0"/>
      </c:catAx>
      <c:valAx>
        <c:axId val="171552704"/>
        <c:scaling>
          <c:orientation val="minMax"/>
          <c:max val="0.15"/>
          <c:min val="-0.15"/>
        </c:scaling>
        <c:delete val="1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0"/>
        <c:majorTickMark val="out"/>
        <c:minorTickMark val="none"/>
        <c:tickLblPos val="nextTo"/>
        <c:crossAx val="13502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pPr>
            <a:r>
              <a:rPr lang="ru-RU" sz="1600" b="1" i="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Структура педагогических кадров по уровню образования</a:t>
            </a:r>
            <a:endParaRPr lang="ru-RU" sz="1600" b="1" i="0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2"/>
          <c:y val="0.15003579017850299"/>
          <c:w val="0.717218291944276"/>
          <c:h val="0.779453355802001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'2.6.5'!$A$14</c:f>
              <c:strCache>
                <c:ptCount val="1"/>
                <c:pt idx="0">
                  <c:v>высшее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'2.6.5'!$B$13:$I$13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'2.6.5'!$B$14:$I$14</c:f>
              <c:numCache>
                <c:formatCode>0.0%</c:formatCode>
                <c:ptCount val="8"/>
                <c:pt idx="0">
                  <c:v>0.375</c:v>
                </c:pt>
                <c:pt idx="1">
                  <c:v>0.41499999999999998</c:v>
                </c:pt>
                <c:pt idx="2">
                  <c:v>0.437</c:v>
                </c:pt>
                <c:pt idx="3">
                  <c:v>0.45300000000000001</c:v>
                </c:pt>
                <c:pt idx="4">
                  <c:v>0.47499999999999998</c:v>
                </c:pt>
                <c:pt idx="5">
                  <c:v>0.48699999999999999</c:v>
                </c:pt>
                <c:pt idx="6">
                  <c:v>0.50704713314048</c:v>
                </c:pt>
                <c:pt idx="7">
                  <c:v>0.52644744178394198</c:v>
                </c:pt>
              </c:numCache>
            </c:numRef>
          </c:val>
        </c:ser>
        <c:ser>
          <c:idx val="1"/>
          <c:order val="1"/>
          <c:tx>
            <c:strRef>
              <c:f>'2.6.5'!$A$17</c:f>
              <c:strCache>
                <c:ptCount val="1"/>
                <c:pt idx="0">
                  <c:v>среднее профессиональное образование по программам подготовки специалистов среднего звена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'2.6.5'!$B$13:$I$13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'2.6.5'!$B$17:$I$17</c:f>
              <c:numCache>
                <c:formatCode>0.0%</c:formatCode>
                <c:ptCount val="8"/>
                <c:pt idx="0">
                  <c:v>0.57499999999999996</c:v>
                </c:pt>
                <c:pt idx="1">
                  <c:v>0.53900000000000003</c:v>
                </c:pt>
                <c:pt idx="2">
                  <c:v>0.54200000000000004</c:v>
                </c:pt>
                <c:pt idx="3">
                  <c:v>0.52800000000000002</c:v>
                </c:pt>
                <c:pt idx="4">
                  <c:v>0.50600000000000001</c:v>
                </c:pt>
                <c:pt idx="5">
                  <c:v>0.495</c:v>
                </c:pt>
                <c:pt idx="6">
                  <c:v>0.476883973986509</c:v>
                </c:pt>
                <c:pt idx="7">
                  <c:v>0.46306864056401698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150888960"/>
        <c:axId val="171555008"/>
      </c:barChart>
      <c:catAx>
        <c:axId val="15088896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171555008"/>
        <c:crosses val="autoZero"/>
        <c:auto val="1"/>
        <c:lblAlgn val="ctr"/>
        <c:lblOffset val="100"/>
        <c:noMultiLvlLbl val="0"/>
      </c:catAx>
      <c:valAx>
        <c:axId val="171555008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0"/>
        <c:majorTickMark val="none"/>
        <c:minorTickMark val="none"/>
        <c:tickLblPos val="nextTo"/>
        <c:crossAx val="15088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952598425196802"/>
          <c:y val="0.39164988664342598"/>
          <c:w val="0.25816632344033902"/>
          <c:h val="0.43589527315277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Arial Narrow" charset="0"/>
                <a:ea typeface="Arial Narrow" charset="0"/>
                <a:cs typeface="Arial Narrow" charset="0"/>
              </a:defRPr>
            </a:pPr>
            <a:r>
              <a:rPr lang="ru-RU" sz="1600" b="1" i="0" u="none" strike="noStrike" baseline="0" dirty="0" smtClean="0">
                <a:effectLst/>
                <a:latin typeface="Arial Narrow" charset="0"/>
                <a:ea typeface="Arial Narrow" charset="0"/>
                <a:cs typeface="Arial Narrow" charset="0"/>
              </a:rPr>
              <a:t>Динамика номинальных и реальных расходов консолидированного бюджета на дошкольное образование в России </a:t>
            </a:r>
            <a:endParaRPr lang="ru-RU" sz="1600" dirty="0">
              <a:latin typeface="Arial Narrow" charset="0"/>
              <a:ea typeface="Arial Narrow" charset="0"/>
              <a:cs typeface="Arial Narrow" charset="0"/>
            </a:endParaRPr>
          </a:p>
        </c:rich>
      </c:tx>
      <c:layout>
        <c:manualLayout>
          <c:xMode val="edge"/>
          <c:yMode val="edge"/>
          <c:x val="0.136181461669973"/>
          <c:y val="7.524403952662219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171625916903497E-2"/>
          <c:y val="0.14186068832694401"/>
          <c:w val="0.88877050864770901"/>
          <c:h val="0.76995823462079005"/>
        </c:manualLayout>
      </c:layout>
      <c:lineChart>
        <c:grouping val="standard"/>
        <c:varyColors val="0"/>
        <c:ser>
          <c:idx val="0"/>
          <c:order val="0"/>
          <c:tx>
            <c:strRef>
              <c:f>'рис 1'!$A$14</c:f>
              <c:strCache>
                <c:ptCount val="1"/>
                <c:pt idx="0">
                  <c:v>Дошкольное образование, номинальные расходы, млрд. руб.</c:v>
                </c:pt>
              </c:strCache>
            </c:strRef>
          </c:tx>
          <c:spPr>
            <a:ln w="69850">
              <a:solidFill>
                <a:schemeClr val="accent5">
                  <a:lumMod val="50000"/>
                </a:schemeClr>
              </a:solidFill>
            </a:ln>
          </c:spPr>
          <c:marker>
            <c:symbol val="circle"/>
            <c:size val="12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'рис 1'!$B$13:$J$13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'рис 1'!$B$14:$J$14</c:f>
              <c:numCache>
                <c:formatCode>#,##0</c:formatCode>
                <c:ptCount val="9"/>
                <c:pt idx="0">
                  <c:v>189.68142213011001</c:v>
                </c:pt>
                <c:pt idx="1">
                  <c:v>254.54559447840001</c:v>
                </c:pt>
                <c:pt idx="2">
                  <c:v>286.97355163178003</c:v>
                </c:pt>
                <c:pt idx="3">
                  <c:v>321.34861877662001</c:v>
                </c:pt>
                <c:pt idx="4">
                  <c:v>394.70796256118001</c:v>
                </c:pt>
                <c:pt idx="5">
                  <c:v>469.59656023845992</c:v>
                </c:pt>
                <c:pt idx="6">
                  <c:v>598.06235557116997</c:v>
                </c:pt>
                <c:pt idx="7">
                  <c:v>658.11743123954</c:v>
                </c:pt>
                <c:pt idx="8">
                  <c:v>692.08657693483997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'рис 1'!$A$15</c:f>
              <c:strCache>
                <c:ptCount val="1"/>
                <c:pt idx="0">
                  <c:v>Дошкольное образование, реальные расходы (цены 2007 года), млрд. руб.</c:v>
                </c:pt>
              </c:strCache>
            </c:strRef>
          </c:tx>
          <c:spPr>
            <a:ln w="69850">
              <a:solidFill>
                <a:schemeClr val="accent6">
                  <a:lumMod val="50000"/>
                </a:schemeClr>
              </a:solidFill>
            </a:ln>
          </c:spPr>
          <c:marker>
            <c:symbol val="circle"/>
            <c:size val="12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'рис 1'!$B$13:$J$13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'рис 1'!$B$15:$J$15</c:f>
              <c:numCache>
                <c:formatCode>#,##0</c:formatCode>
                <c:ptCount val="9"/>
                <c:pt idx="0">
                  <c:v>189.68142213011001</c:v>
                </c:pt>
                <c:pt idx="1">
                  <c:v>223.81569900501199</c:v>
                </c:pt>
                <c:pt idx="2">
                  <c:v>225.17294886615281</c:v>
                </c:pt>
                <c:pt idx="3">
                  <c:v>239.09088154118339</c:v>
                </c:pt>
                <c:pt idx="4">
                  <c:v>272.85324496376012</c:v>
                </c:pt>
                <c:pt idx="5">
                  <c:v>307.58209642649763</c:v>
                </c:pt>
                <c:pt idx="6">
                  <c:v>370.81237571706458</c:v>
                </c:pt>
                <c:pt idx="7">
                  <c:v>379.36770162175202</c:v>
                </c:pt>
                <c:pt idx="8">
                  <c:v>343.00490453654572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978560"/>
        <c:axId val="175178304"/>
      </c:lineChart>
      <c:catAx>
        <c:axId val="15097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175178304"/>
        <c:crosses val="autoZero"/>
        <c:auto val="1"/>
        <c:lblAlgn val="ctr"/>
        <c:lblOffset val="100"/>
        <c:noMultiLvlLbl val="0"/>
      </c:catAx>
      <c:valAx>
        <c:axId val="17517830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5097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1781647211869397E-2"/>
          <c:y val="0.14315524129045301"/>
          <c:w val="0.59289772306285304"/>
          <c:h val="9.4961335228192806E-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5495683521484"/>
          <c:y val="8.5676025441956738E-2"/>
          <c:w val="0.78442891489611388"/>
          <c:h val="0.7161444776629560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tx2"/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marker>
          <c:dPt>
            <c:idx val="6"/>
            <c:marker>
              <c:spPr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7E8-4DC4-81A3-4FCB2BF2B4F8}"/>
              </c:ext>
            </c:extLst>
          </c:dPt>
          <c:dLbls>
            <c:dLbl>
              <c:idx val="0"/>
              <c:layout>
                <c:manualLayout>
                  <c:x val="-0.1293302853994982"/>
                  <c:y val="1.7484003837112756E-2"/>
                </c:manualLayout>
              </c:layout>
              <c:tx>
                <c:strRef>
                  <c:f>Р.3!$A$6</c:f>
                  <c:strCache>
                    <c:ptCount val="1"/>
                    <c:pt idx="0">
                      <c:v>Эстония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{AF3661EA-FEAF-43AB-860F-E8A9DEB5A2CA}</c15:txfldGUID>
                      <c15:f>Р.3!$A$6</c15:f>
                      <c15:dlblFieldTableCache>
                        <c:ptCount val="1"/>
                        <c:pt idx="0">
                          <c:v>Эстония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-0.11393406531591602"/>
                  <c:y val="-2.6111889572051437E-2"/>
                </c:manualLayout>
              </c:layout>
              <c:tx>
                <c:strRef>
                  <c:f>Р.3!$A$7</c:f>
                  <c:strCache>
                    <c:ptCount val="1"/>
                    <c:pt idx="0">
                      <c:v>Израиль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{A8CC1E64-7832-44EB-AAA1-F1D8A798DF06}</c15:txfldGUID>
                      <c15:f>Р.3!$A$7</c15:f>
                      <c15:dlblFieldTableCache>
                        <c:ptCount val="1"/>
                        <c:pt idx="0">
                          <c:v>Израиль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-8.3141140220797397E-2"/>
                  <c:y val="-1.9874942707823712E-2"/>
                </c:manualLayout>
              </c:layout>
              <c:tx>
                <c:strRef>
                  <c:f>Р.3!$A$8</c:f>
                  <c:strCache>
                    <c:ptCount val="1"/>
                    <c:pt idx="0">
                      <c:v>Испания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{CF838C01-3DC9-401A-9A13-B5C846A71811}</c15:txfldGUID>
                      <c15:f>Р.3!$A$8</c15:f>
                      <c15:dlblFieldTableCache>
                        <c:ptCount val="1"/>
                        <c:pt idx="0">
                          <c:v>Испания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>
                <c:manualLayout>
                  <c:x val="-0.10522281954570006"/>
                  <c:y val="-2.2336635515844125E-2"/>
                </c:manualLayout>
              </c:layout>
              <c:tx>
                <c:strRef>
                  <c:f>Р.3!$A$9</c:f>
                  <c:strCache>
                    <c:ptCount val="1"/>
                    <c:pt idx="0">
                      <c:v>Литва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{31ED2449-00F5-4CBC-8411-D3B826F5A010}</c15:txfldGUID>
                      <c15:f>Р.3!$A$9</c15:f>
                      <c15:dlblFieldTableCache>
                        <c:ptCount val="1"/>
                        <c:pt idx="0">
                          <c:v>Литва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>
                <c:manualLayout>
                  <c:x val="-8.3140897756820209E-2"/>
                  <c:y val="-2.6111794461112701E-2"/>
                </c:manualLayout>
              </c:layout>
              <c:tx>
                <c:strRef>
                  <c:f>Р.3!$A$10</c:f>
                  <c:strCache>
                    <c:ptCount val="1"/>
                    <c:pt idx="0">
                      <c:v>Италия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{771AD792-51E3-4E0E-B1DD-6115823C2527}</c15:txfldGUID>
                      <c15:f>Р.3!$A$10</c15:f>
                      <c15:dlblFieldTableCache>
                        <c:ptCount val="1"/>
                        <c:pt idx="0">
                          <c:v>Италия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>
                <c:manualLayout>
                  <c:x val="-0.21863001063931931"/>
                  <c:y val="-6.5279486152781752E-3"/>
                </c:manualLayout>
              </c:layout>
              <c:tx>
                <c:strRef>
                  <c:f>Р.3!$A$11</c:f>
                  <c:strCache>
                    <c:ptCount val="1"/>
                    <c:pt idx="0">
                      <c:v>Великобритания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{2F0C9FFA-7932-474D-8915-1345F214BD33}</c15:txfldGUID>
                      <c15:f>Р.3!$A$11</c15:f>
                      <c15:dlblFieldTableCache>
                        <c:ptCount val="1"/>
                        <c:pt idx="0">
                          <c:v>Великобритания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>
                <c:manualLayout>
                  <c:x val="-0.11726527789766275"/>
                  <c:y val="-4.1814851956920246E-3"/>
                </c:manualLayout>
              </c:layout>
              <c:tx>
                <c:strRef>
                  <c:f>Р.3!$A$12</c:f>
                  <c:strCache>
                    <c:ptCount val="1"/>
                    <c:pt idx="0">
                      <c:v>Россия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{4EC3CE2B-9FEB-425F-960B-ADDB0D8308F6}</c15:txfldGUID>
                      <c15:f>Р.3!$A$12</c15:f>
                      <c15:dlblFieldTableCache>
                        <c:ptCount val="1"/>
                        <c:pt idx="0">
                          <c:v>Россия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>
                <c:manualLayout>
                  <c:x val="-0.12933028539949823"/>
                  <c:y val="-5.9838837710023802E-17"/>
                </c:manualLayout>
              </c:layout>
              <c:tx>
                <c:strRef>
                  <c:f>Р.3!$A$13</c:f>
                  <c:strCache>
                    <c:ptCount val="1"/>
                    <c:pt idx="0">
                      <c:v>Япония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{69A00FE9-722D-4A67-8F8E-6C107ED6273E}</c15:txfldGUID>
                      <c15:f>Р.3!$A$13</c15:f>
                      <c15:dlblFieldTableCache>
                        <c:ptCount val="1"/>
                        <c:pt idx="0">
                          <c:v>Япония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>
                <c:manualLayout>
                  <c:x val="-0.13548887041852192"/>
                  <c:y val="-1.6319871538195439E-2"/>
                </c:manualLayout>
              </c:layout>
              <c:tx>
                <c:strRef>
                  <c:f>Р.3!$A$14</c:f>
                  <c:strCache>
                    <c:ptCount val="1"/>
                    <c:pt idx="0">
                      <c:v>Венгрия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{A963EF4B-08FC-4678-96BF-C562D91BEA3E}</c15:txfldGUID>
                      <c15:f>Р.3!$A$14</c15:f>
                      <c15:dlblFieldTableCache>
                        <c:ptCount val="1"/>
                        <c:pt idx="0">
                          <c:v>Венгрия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layout>
                <c:manualLayout>
                  <c:x val="-3.387246006860755E-2"/>
                  <c:y val="-2.2847820153473614E-2"/>
                </c:manualLayout>
              </c:layout>
              <c:tx>
                <c:strRef>
                  <c:f>Р.3!$A$15</c:f>
                  <c:strCache>
                    <c:ptCount val="1"/>
                    <c:pt idx="0">
                      <c:v>Латвия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{139E119B-86E8-42EB-8CC3-6E447CC973C7}</c15:txfldGUID>
                      <c15:f>Р.3!$A$15</c15:f>
                      <c15:dlblFieldTableCache>
                        <c:ptCount val="1"/>
                        <c:pt idx="0">
                          <c:v>Латвия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>
                <c:manualLayout>
                  <c:x val="-1.8475755057071171E-2"/>
                  <c:y val="-5.9838837710023802E-17"/>
                </c:manualLayout>
              </c:layout>
              <c:tx>
                <c:strRef>
                  <c:f>Р.3!$A$16</c:f>
                  <c:strCache>
                    <c:ptCount val="1"/>
                    <c:pt idx="0">
                      <c:v>Корея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{239BE4AA-BD25-41B1-BEEF-143EDB0C86A7}</c15:txfldGUID>
                      <c15:f>Р.3!$A$16</c15:f>
                      <c15:dlblFieldTableCache>
                        <c:ptCount val="1"/>
                        <c:pt idx="0">
                          <c:v>Корея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layout>
                <c:manualLayout>
                  <c:x val="-6.1585850190237238E-3"/>
                  <c:y val="0"/>
                </c:manualLayout>
              </c:layout>
              <c:tx>
                <c:strRef>
                  <c:f>Р.3!$A$17</c:f>
                  <c:strCache>
                    <c:ptCount val="1"/>
                    <c:pt idx="0">
                      <c:v>Португалия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{6DD24AE0-1341-4985-9D07-3B578D72415B}</c15:txfldGUID>
                      <c15:f>Р.3!$A$17</c15:f>
                      <c15:dlblFieldTableCache>
                        <c:ptCount val="1"/>
                        <c:pt idx="0">
                          <c:v>Португалия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layout>
                <c:manualLayout>
                  <c:x val="-0.15088557543005834"/>
                  <c:y val="0"/>
                </c:manualLayout>
              </c:layout>
              <c:tx>
                <c:strRef>
                  <c:f>Р.3!$A$18</c:f>
                  <c:strCache>
                    <c:ptCount val="1"/>
                    <c:pt idx="0">
                      <c:v>Бразилия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{54C0D3FE-F1EB-44AA-8D91-A734F2FDA9A6}</c15:txfldGUID>
                      <c15:f>Р.3!$A$18</c15:f>
                      <c15:dlblFieldTableCache>
                        <c:ptCount val="1"/>
                        <c:pt idx="0">
                          <c:v>Бразилия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layout>
                <c:manualLayout>
                  <c:x val="-9.5458310258844839E-2"/>
                  <c:y val="-1.305589723055635E-2"/>
                </c:manualLayout>
              </c:layout>
              <c:tx>
                <c:strRef>
                  <c:f>Р.3!$A$19</c:f>
                  <c:strCache>
                    <c:ptCount val="1"/>
                    <c:pt idx="0">
                      <c:v>Чили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{EF62C37A-CD8D-470A-9B68-5C78796B46CA}</c15:txfldGUID>
                      <c15:f>Р.3!$A$19</c15:f>
                      <c15:dlblFieldTableCache>
                        <c:ptCount val="1"/>
                        <c:pt idx="0">
                          <c:v>Чили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layout/>
              <c:tx>
                <c:strRef>
                  <c:f>Р.3!$A$20</c:f>
                  <c:strCache>
                    <c:ptCount val="1"/>
                    <c:pt idx="0">
                      <c:v>Чехия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{7C9A7919-AB1A-48C2-A57E-674ACC569678}</c15:txfldGUID>
                      <c15:f>Р.3!$A$20</c15:f>
                      <c15:dlblFieldTableCache>
                        <c:ptCount val="1"/>
                        <c:pt idx="0">
                          <c:v>Чехия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layout>
                <c:manualLayout>
                  <c:x val="-9.2378775285355853E-3"/>
                  <c:y val="9.7919229229172632E-3"/>
                </c:manualLayout>
              </c:layout>
              <c:tx>
                <c:strRef>
                  <c:f>Р.3!$A$21</c:f>
                  <c:strCache>
                    <c:ptCount val="1"/>
                    <c:pt idx="0">
                      <c:v>Словакия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{754CC662-6D6C-464F-88B6-42562AAB25B9}</c15:txfldGUID>
                      <c15:f>Р.3!$A$21</c15:f>
                      <c15:dlblFieldTableCache>
                        <c:ptCount val="1"/>
                        <c:pt idx="0">
                          <c:v>Словакия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layout>
                <c:manualLayout>
                  <c:x val="-0.13548887041852192"/>
                  <c:y val="-2.9376025774602785E-2"/>
                </c:manualLayout>
              </c:layout>
              <c:tx>
                <c:strRef>
                  <c:f>Р.3!$A$22</c:f>
                  <c:strCache>
                    <c:ptCount val="1"/>
                    <c:pt idx="0">
                      <c:v>Аргентина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{9C7A9035-08DC-4B95-A390-DFE9315E40CD}</c15:txfldGUID>
                      <c15:f>Р.3!$A$22</c15:f>
                      <c15:dlblFieldTableCache>
                        <c:ptCount val="1"/>
                        <c:pt idx="0">
                          <c:v>Аргентина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layout/>
              <c:tx>
                <c:strRef>
                  <c:f>Р.3!$A$23</c:f>
                  <c:strCache>
                    <c:ptCount val="1"/>
                    <c:pt idx="0">
                      <c:v>Польша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{E9742EDF-EEE6-4CFD-8504-350E499974DB}</c15:txfldGUID>
                      <c15:f>Р.3!$A$23</c15:f>
                      <c15:dlblFieldTableCache>
                        <c:ptCount val="1"/>
                        <c:pt idx="0">
                          <c:v>Польша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layout>
                <c:manualLayout>
                  <c:x val="-0.15396462547559314"/>
                  <c:y val="-1.0900407993042524E-16"/>
                </c:manualLayout>
              </c:layout>
              <c:tx>
                <c:strRef>
                  <c:f>Р.3!$A$24</c:f>
                  <c:strCache>
                    <c:ptCount val="1"/>
                    <c:pt idx="0">
                      <c:v>Ирландия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{FE4F290F-36F7-4500-99A0-2F4720DA4C40}</c15:txfldGUID>
                      <c15:f>Р.3!$A$24</c15:f>
                      <c15:dlblFieldTableCache>
                        <c:ptCount val="1"/>
                        <c:pt idx="0">
                          <c:v>Ирландия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layout>
                <c:manualLayout>
                  <c:x val="-7.0549258496665185E-2"/>
                  <c:y val="-2.7973563435255276E-2"/>
                </c:manualLayout>
              </c:layout>
              <c:tx>
                <c:strRef>
                  <c:f>Р.3!$A$25</c:f>
                  <c:strCache>
                    <c:ptCount val="1"/>
                    <c:pt idx="0">
                      <c:v>Колумбия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{164411E0-B9AC-4A5D-8515-E8158A3552B6}</c15:txfldGUID>
                      <c15:f>Р.3!$A$25</c15:f>
                      <c15:dlblFieldTableCache>
                        <c:ptCount val="1"/>
                        <c:pt idx="0">
                          <c:v>Колумбия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"/>
              <c:layout>
                <c:manualLayout>
                  <c:x val="-0.10777523783291522"/>
                  <c:y val="-2.3782983088332713E-2"/>
                </c:manualLayout>
              </c:layout>
              <c:tx>
                <c:strRef>
                  <c:f>Р.3!$A$26</c:f>
                  <c:strCache>
                    <c:ptCount val="1"/>
                    <c:pt idx="0">
                      <c:v>Швейцария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{D8BF892F-9FE2-4AFA-9491-DC7F3523E42B}</c15:txfldGUID>
                      <c15:f>Р.3!$A$26</c15:f>
                      <c15:dlblFieldTableCache>
                        <c:ptCount val="1"/>
                        <c:pt idx="0">
                          <c:v>Швейцария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"/>
              <c:layout>
                <c:manualLayout>
                  <c:x val="-2.4634340076094895E-2"/>
                  <c:y val="2.8793327281469265E-2"/>
                </c:manualLayout>
              </c:layout>
              <c:tx>
                <c:strRef>
                  <c:f>Р.3!$A$27</c:f>
                  <c:strCache>
                    <c:ptCount val="1"/>
                    <c:pt idx="0">
                      <c:v>Словения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{CED49E84-BAB6-4D7F-AECA-FE7F736EAF39}</c15:txfldGUID>
                      <c15:f>Р.3!$A$27</c15:f>
                      <c15:dlblFieldTableCache>
                        <c:ptCount val="1"/>
                        <c:pt idx="0">
                          <c:v>Словения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layout>
                <c:manualLayout>
                  <c:x val="-1.5396462547559366E-2"/>
                  <c:y val="-1.6319871538195467E-2"/>
                </c:manualLayout>
              </c:layout>
              <c:tx>
                <c:strRef>
                  <c:f>Р.3!$A$28</c:f>
                  <c:strCache>
                    <c:ptCount val="1"/>
                    <c:pt idx="0">
                      <c:v>Франция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{647F3C92-0B89-4898-828A-D71EC66C0F64}</c15:txfldGUID>
                      <c15:f>Р.3!$A$28</c15:f>
                      <c15:dlblFieldTableCache>
                        <c:ptCount val="1"/>
                        <c:pt idx="0">
                          <c:v>Франция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3"/>
              <c:layout>
                <c:manualLayout>
                  <c:x val="-4.0030802623654257E-2"/>
                  <c:y val="-2.0748311899778136E-2"/>
                </c:manualLayout>
              </c:layout>
              <c:tx>
                <c:strRef>
                  <c:f>Р.3!$A$29</c:f>
                  <c:strCache>
                    <c:ptCount val="1"/>
                    <c:pt idx="0">
                      <c:v>Бельгия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{5BE43708-7CB8-41B7-8C3C-8B4856413C84}</c15:txfldGUID>
                      <c15:f>Р.3!$A$29</c15:f>
                      <c15:dlblFieldTableCache>
                        <c:ptCount val="1"/>
                        <c:pt idx="0">
                          <c:v>Бельгия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4"/>
              <c:layout>
                <c:manualLayout>
                  <c:x val="-1.8475755057071171E-2"/>
                  <c:y val="6.5279486152781752E-3"/>
                </c:manualLayout>
              </c:layout>
              <c:tx>
                <c:strRef>
                  <c:f>Р.3!$A$30</c:f>
                  <c:strCache>
                    <c:ptCount val="1"/>
                    <c:pt idx="0">
                      <c:v>Германия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{EA40F041-ADFB-4743-8841-6BF860DF620B}</c15:txfldGUID>
                      <c15:f>Р.3!$A$30</c15:f>
                      <c15:dlblFieldTableCache>
                        <c:ptCount val="1"/>
                        <c:pt idx="0">
                          <c:v>Германия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5"/>
              <c:layout>
                <c:manualLayout>
                  <c:x val="-0.12625099288998634"/>
                  <c:y val="-3.2640000082241889E-2"/>
                </c:manualLayout>
              </c:layout>
              <c:tx>
                <c:strRef>
                  <c:f>Р.3!$A$31</c:f>
                  <c:strCache>
                    <c:ptCount val="1"/>
                    <c:pt idx="0">
                      <c:v>Новая Зеландия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{9C2CC154-CB98-4FE4-A709-1FF070388E17}</c15:txfldGUID>
                      <c15:f>Р.3!$A$31</c15:f>
                      <c15:dlblFieldTableCache>
                        <c:ptCount val="1"/>
                        <c:pt idx="0">
                          <c:v>Новая Зеландия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6"/>
              <c:layout>
                <c:manualLayout>
                  <c:x val="-0.10469594532340325"/>
                  <c:y val="-2.2847820153473614E-2"/>
                </c:manualLayout>
              </c:layout>
              <c:tx>
                <c:strRef>
                  <c:f>Р.3!$A$32</c:f>
                  <c:strCache>
                    <c:ptCount val="1"/>
                    <c:pt idx="0">
                      <c:v>Дания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{ACC712FD-F99D-4B33-90C5-867DAACA3A1D}</c15:txfldGUID>
                      <c15:f>Р.3!$A$32</c15:f>
                      <c15:dlblFieldTableCache>
                        <c:ptCount val="1"/>
                        <c:pt idx="0">
                          <c:v>Дания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7"/>
              <c:layout>
                <c:manualLayout>
                  <c:x val="-2.4634340076094895E-2"/>
                  <c:y val="-1.6319871538195439E-2"/>
                </c:manualLayout>
              </c:layout>
              <c:tx>
                <c:strRef>
                  <c:f>Р.3!$A$33</c:f>
                  <c:strCache>
                    <c:ptCount val="1"/>
                    <c:pt idx="0">
                      <c:v>Исландия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{29B7BAEF-15EB-4643-8EC4-7604B613C7AF}</c15:txfldGUID>
                      <c15:f>Р.3!$A$33</c15:f>
                      <c15:dlblFieldTableCache>
                        <c:ptCount val="1"/>
                        <c:pt idx="0">
                          <c:v>Исландия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8"/>
              <c:layout>
                <c:manualLayout>
                  <c:x val="-1.0039220972940049E-2"/>
                  <c:y val="-7.0391332529076353E-3"/>
                </c:manualLayout>
              </c:layout>
              <c:tx>
                <c:strRef>
                  <c:f>Р.3!$A$34</c:f>
                  <c:strCache>
                    <c:ptCount val="1"/>
                    <c:pt idx="0">
                      <c:v>Швеция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{D12AE31E-ADB4-4C4F-961B-3435D4A91B1E}</c15:txfldGUID>
                      <c15:f>Р.3!$A$34</c15:f>
                      <c15:dlblFieldTableCache>
                        <c:ptCount val="1"/>
                        <c:pt idx="0">
                          <c:v>Швеция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9"/>
              <c:layout>
                <c:manualLayout>
                  <c:x val="-1.245076768944438E-2"/>
                  <c:y val="-2.264272948437944E-2"/>
                </c:manualLayout>
              </c:layout>
              <c:tx>
                <c:strRef>
                  <c:f>Р.3!$A$35</c:f>
                  <c:strCache>
                    <c:ptCount val="1"/>
                    <c:pt idx="0">
                      <c:v>Норвегия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{C8DAF684-3D75-4B1B-8300-F9B61BD90BAD}</c15:txfldGUID>
                      <c15:f>Р.3!$A$35</c15:f>
                      <c15:dlblFieldTableCache>
                        <c:ptCount val="1"/>
                        <c:pt idx="0">
                          <c:v>Норвегия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0"/>
              <c:layout>
                <c:manualLayout>
                  <c:x val="-0.12009265033493974"/>
                  <c:y val="-1.6319871538195439E-2"/>
                </c:manualLayout>
              </c:layout>
              <c:tx>
                <c:strRef>
                  <c:f>Р.3!$A$36</c:f>
                  <c:strCache>
                    <c:ptCount val="1"/>
                    <c:pt idx="0">
                      <c:v>Австрия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{04389C97-4E23-4735-8667-F871E7F1A3D1}</c15:txfldGUID>
                      <c15:f>Р.3!$A$36</c15:f>
                      <c15:dlblFieldTableCache>
                        <c:ptCount val="1"/>
                        <c:pt idx="0">
                          <c:v>Австрия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1"/>
              <c:layout>
                <c:manualLayout>
                  <c:x val="-1.8475755057071171E-2"/>
                  <c:y val="-2.2847820153473614E-2"/>
                </c:manualLayout>
              </c:layout>
              <c:tx>
                <c:strRef>
                  <c:f>Р.3!$A$37</c:f>
                  <c:strCache>
                    <c:ptCount val="1"/>
                    <c:pt idx="0">
                      <c:v>Австралия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{E661D195-2D35-4285-9CD9-85A075929E7F}</c15:txfldGUID>
                      <c15:f>Р.3!$A$37</c15:f>
                      <c15:dlblFieldTableCache>
                        <c:ptCount val="1"/>
                        <c:pt idx="0">
                          <c:v>Австралия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2"/>
              <c:layout>
                <c:manualLayout>
                  <c:x val="-9.2378775285355853E-3"/>
                  <c:y val="-8.9186186581247679E-3"/>
                </c:manualLayout>
              </c:layout>
              <c:tx>
                <c:strRef>
                  <c:f>Р.3!$A$38</c:f>
                  <c:strCache>
                    <c:ptCount val="1"/>
                    <c:pt idx="0">
                      <c:v>Финляндия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{FDAA807E-17FE-4921-A894-5FE165734C53}</c15:txfldGUID>
                      <c15:f>Р.3!$A$38</c15:f>
                      <c15:dlblFieldTableCache>
                        <c:ptCount val="1"/>
                        <c:pt idx="0">
                          <c:v>Финляндия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3"/>
              <c:layout>
                <c:manualLayout>
                  <c:x val="-2.1555047566583031E-2"/>
                  <c:y val="9.7916659170662682E-3"/>
                </c:manualLayout>
              </c:layout>
              <c:tx>
                <c:strRef>
                  <c:f>Р.3!$A$39</c:f>
                  <c:strCache>
                    <c:ptCount val="1"/>
                    <c:pt idx="0">
                      <c:v>Нидерланды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{5659AD59-DDD9-4154-88E1-1090AE2D7744}</c15:txfldGUID>
                      <c15:f>Р.3!$A$39</c15:f>
                      <c15:dlblFieldTableCache>
                        <c:ptCount val="1"/>
                        <c:pt idx="0">
                          <c:v>Нидерланды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4"/>
              <c:layout>
                <c:manualLayout>
                  <c:x val="-1.8743192823842274E-2"/>
                  <c:y val="-1.3462223480979769E-2"/>
                </c:manualLayout>
              </c:layout>
              <c:tx>
                <c:strRef>
                  <c:f>Р.3!$A$40</c:f>
                  <c:strCache>
                    <c:ptCount val="1"/>
                    <c:pt idx="0">
                      <c:v>Люксембург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B7E8-4DC4-81A3-4FCB2BF2B4F8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{A3A1BF20-71E9-4944-AC06-9A9CF3CE1804}</c15:txfldGUID>
                      <c15:f>Р.3!$A$40</c15:f>
                      <c15:dlblFieldTableCache>
                        <c:ptCount val="1"/>
                        <c:pt idx="0">
                          <c:v>Люксембург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Р.3!$B$6:$B$40</c:f>
              <c:numCache>
                <c:formatCode>#,##0</c:formatCode>
                <c:ptCount val="35"/>
                <c:pt idx="0">
                  <c:v>2300</c:v>
                </c:pt>
                <c:pt idx="1">
                  <c:v>3000</c:v>
                </c:pt>
                <c:pt idx="2">
                  <c:v>5200</c:v>
                </c:pt>
                <c:pt idx="3">
                  <c:v>4500</c:v>
                </c:pt>
                <c:pt idx="4">
                  <c:v>6000</c:v>
                </c:pt>
                <c:pt idx="5">
                  <c:v>5700</c:v>
                </c:pt>
                <c:pt idx="6">
                  <c:v>4096</c:v>
                </c:pt>
                <c:pt idx="7">
                  <c:v>3000</c:v>
                </c:pt>
                <c:pt idx="8">
                  <c:v>4800</c:v>
                </c:pt>
                <c:pt idx="9">
                  <c:v>5000</c:v>
                </c:pt>
                <c:pt idx="10">
                  <c:v>5300</c:v>
                </c:pt>
                <c:pt idx="11">
                  <c:v>4900</c:v>
                </c:pt>
                <c:pt idx="12">
                  <c:v>2700</c:v>
                </c:pt>
                <c:pt idx="13">
                  <c:v>3600</c:v>
                </c:pt>
                <c:pt idx="14">
                  <c:v>4800</c:v>
                </c:pt>
                <c:pt idx="15">
                  <c:v>4300</c:v>
                </c:pt>
                <c:pt idx="16">
                  <c:v>2700</c:v>
                </c:pt>
                <c:pt idx="17">
                  <c:v>4100</c:v>
                </c:pt>
                <c:pt idx="18">
                  <c:v>6700</c:v>
                </c:pt>
                <c:pt idx="19">
                  <c:v>1600</c:v>
                </c:pt>
                <c:pt idx="20">
                  <c:v>5500</c:v>
                </c:pt>
                <c:pt idx="21">
                  <c:v>7100</c:v>
                </c:pt>
                <c:pt idx="22">
                  <c:v>7200</c:v>
                </c:pt>
                <c:pt idx="23">
                  <c:v>7500</c:v>
                </c:pt>
                <c:pt idx="24">
                  <c:v>8200</c:v>
                </c:pt>
                <c:pt idx="25">
                  <c:v>9200</c:v>
                </c:pt>
                <c:pt idx="26">
                  <c:v>10700</c:v>
                </c:pt>
                <c:pt idx="27">
                  <c:v>11000</c:v>
                </c:pt>
                <c:pt idx="28">
                  <c:v>13500</c:v>
                </c:pt>
                <c:pt idx="29">
                  <c:v>18200</c:v>
                </c:pt>
                <c:pt idx="30">
                  <c:v>8200</c:v>
                </c:pt>
                <c:pt idx="31">
                  <c:v>8500</c:v>
                </c:pt>
                <c:pt idx="32">
                  <c:v>11000</c:v>
                </c:pt>
                <c:pt idx="33">
                  <c:v>8000</c:v>
                </c:pt>
                <c:pt idx="34">
                  <c:v>17000</c:v>
                </c:pt>
              </c:numCache>
            </c:numRef>
          </c:xVal>
          <c:yVal>
            <c:numRef>
              <c:f>Р.3!$C$6:$C$40</c:f>
              <c:numCache>
                <c:formatCode>General</c:formatCode>
                <c:ptCount val="35"/>
                <c:pt idx="0">
                  <c:v>81</c:v>
                </c:pt>
                <c:pt idx="1">
                  <c:v>82</c:v>
                </c:pt>
                <c:pt idx="2">
                  <c:v>82</c:v>
                </c:pt>
                <c:pt idx="3">
                  <c:v>70</c:v>
                </c:pt>
                <c:pt idx="4">
                  <c:v>70</c:v>
                </c:pt>
                <c:pt idx="5">
                  <c:v>64</c:v>
                </c:pt>
                <c:pt idx="6">
                  <c:v>70</c:v>
                </c:pt>
                <c:pt idx="7">
                  <c:v>59</c:v>
                </c:pt>
                <c:pt idx="8">
                  <c:v>60</c:v>
                </c:pt>
                <c:pt idx="9">
                  <c:v>59</c:v>
                </c:pt>
                <c:pt idx="10">
                  <c:v>59</c:v>
                </c:pt>
                <c:pt idx="11">
                  <c:v>56</c:v>
                </c:pt>
                <c:pt idx="12">
                  <c:v>53</c:v>
                </c:pt>
                <c:pt idx="13">
                  <c:v>54</c:v>
                </c:pt>
                <c:pt idx="14">
                  <c:v>52</c:v>
                </c:pt>
                <c:pt idx="15">
                  <c:v>49</c:v>
                </c:pt>
                <c:pt idx="16">
                  <c:v>41</c:v>
                </c:pt>
                <c:pt idx="17">
                  <c:v>42</c:v>
                </c:pt>
                <c:pt idx="18">
                  <c:v>34</c:v>
                </c:pt>
                <c:pt idx="19">
                  <c:v>15</c:v>
                </c:pt>
                <c:pt idx="20">
                  <c:v>14</c:v>
                </c:pt>
                <c:pt idx="21">
                  <c:v>81</c:v>
                </c:pt>
                <c:pt idx="22">
                  <c:v>71</c:v>
                </c:pt>
                <c:pt idx="23">
                  <c:v>82</c:v>
                </c:pt>
                <c:pt idx="24">
                  <c:v>82</c:v>
                </c:pt>
                <c:pt idx="25">
                  <c:v>87</c:v>
                </c:pt>
                <c:pt idx="26">
                  <c:v>96</c:v>
                </c:pt>
                <c:pt idx="27">
                  <c:v>97</c:v>
                </c:pt>
                <c:pt idx="28">
                  <c:v>92</c:v>
                </c:pt>
                <c:pt idx="29">
                  <c:v>95</c:v>
                </c:pt>
                <c:pt idx="30">
                  <c:v>64</c:v>
                </c:pt>
                <c:pt idx="31">
                  <c:v>65</c:v>
                </c:pt>
                <c:pt idx="32">
                  <c:v>64</c:v>
                </c:pt>
                <c:pt idx="33">
                  <c:v>60</c:v>
                </c:pt>
                <c:pt idx="34">
                  <c:v>57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3-B7E8-4DC4-81A3-4FCB2BF2B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020416"/>
        <c:axId val="131015808"/>
      </c:scatterChart>
      <c:valAx>
        <c:axId val="131020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ru-RU" sz="1000" b="1" dirty="0"/>
                  <a:t>Общие государственные расходы на одного воспитанника (</a:t>
                </a:r>
                <a:r>
                  <a:rPr lang="en-US" sz="1000" b="1" dirty="0"/>
                  <a:t>USD </a:t>
                </a:r>
                <a:r>
                  <a:rPr lang="ru-RU" sz="1000" b="1" dirty="0"/>
                  <a:t>с  учетом   паритета покупательной способности)</a:t>
                </a:r>
              </a:p>
            </c:rich>
          </c:tx>
          <c:layout>
            <c:manualLayout>
              <c:xMode val="edge"/>
              <c:yMode val="edge"/>
              <c:x val="0.16731955380577429"/>
              <c:y val="0.8556559880777483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31015808"/>
        <c:crosses val="autoZero"/>
        <c:crossBetween val="midCat"/>
        <c:majorUnit val="5000"/>
      </c:valAx>
      <c:valAx>
        <c:axId val="13101580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ru-RU" sz="1100" b="1" dirty="0"/>
                  <a:t>Охват детей дошкольным образованием, от 2 до 4 лет (%)</a:t>
                </a:r>
              </a:p>
            </c:rich>
          </c:tx>
          <c:layout>
            <c:manualLayout>
              <c:xMode val="edge"/>
              <c:yMode val="edge"/>
              <c:x val="3.0990594925634295E-2"/>
              <c:y val="8.2324204918985761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102041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5495683521484"/>
          <c:y val="8.5676025441956738E-2"/>
          <c:w val="0.78442891489611388"/>
          <c:h val="0.7161444776629560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E8C-4B5F-8010-A961B6CD96B0}"/>
              </c:ext>
            </c:extLst>
          </c:dPt>
          <c:dPt>
            <c:idx val="15"/>
            <c:marker>
              <c:spPr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E8C-4B5F-8010-A961B6CD96B0}"/>
              </c:ext>
            </c:extLst>
          </c:dPt>
          <c:dLbls>
            <c:dLbl>
              <c:idx val="0"/>
              <c:layout>
                <c:manualLayout>
                  <c:x val="-0.1046959453234033"/>
                  <c:y val="-3.3055069310073466E-2"/>
                </c:manualLayout>
              </c:layout>
              <c:tx>
                <c:strRef>
                  <c:f>Р.3!$D$6</c:f>
                  <c:strCache>
                    <c:ptCount val="1"/>
                    <c:pt idx="0">
                      <c:v>Мексика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{7FEBBB4A-ABA3-4634-B17E-751AF477881B}</c15:txfldGUID>
                      <c15:f>Р.3!$D$6</c15:f>
                      <c15:dlblFieldTableCache>
                        <c:ptCount val="1"/>
                        <c:pt idx="0">
                          <c:v>Мексика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-6.7744677673238093E-2"/>
                  <c:y val="-3.2057635344134618E-2"/>
                </c:manualLayout>
              </c:layout>
              <c:tx>
                <c:strRef>
                  <c:f>Р.3!$D$7</c:f>
                  <c:strCache>
                    <c:ptCount val="1"/>
                    <c:pt idx="0">
                      <c:v>Чили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{10B97788-C5E7-4503-BDAC-DDFC52514C86}</c15:txfldGUID>
                      <c15:f>Р.3!$D$7</c15:f>
                      <c15:dlblFieldTableCache>
                        <c:ptCount val="1"/>
                        <c:pt idx="0">
                          <c:v>Чили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-8.3141140220797397E-2"/>
                  <c:y val="-1.9874942707823712E-2"/>
                </c:manualLayout>
              </c:layout>
              <c:tx>
                <c:strRef>
                  <c:f>Р.3!$D$8</c:f>
                  <c:strCache>
                    <c:ptCount val="1"/>
                    <c:pt idx="0">
                      <c:v>Франция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{91FC3D8F-FF27-4B90-AB74-914FBA66609A}</c15:txfldGUID>
                      <c15:f>Р.3!$D$8</c15:f>
                      <c15:dlblFieldTableCache>
                        <c:ptCount val="1"/>
                        <c:pt idx="0">
                          <c:v>Франция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>
                <c:manualLayout>
                  <c:x val="-9.2905649507652649E-2"/>
                  <c:y val="-1.6390829319174655E-2"/>
                </c:manualLayout>
              </c:layout>
              <c:tx>
                <c:strRef>
                  <c:f>Р.3!$D$9</c:f>
                  <c:strCache>
                    <c:ptCount val="1"/>
                    <c:pt idx="0">
                      <c:v>Бельгия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{E3CF4F95-4607-454C-A221-157D976530A8}</c15:txfldGUID>
                      <c15:f>Р.3!$D$9</c15:f>
                      <c15:dlblFieldTableCache>
                        <c:ptCount val="1"/>
                        <c:pt idx="0">
                          <c:v>Бельгия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>
                <c:manualLayout>
                  <c:x val="-8.3140897756820209E-2"/>
                  <c:y val="-2.6111794461112701E-2"/>
                </c:manualLayout>
              </c:layout>
              <c:tx>
                <c:strRef>
                  <c:f>Р.3!$D$10</c:f>
                  <c:strCache>
                    <c:ptCount val="1"/>
                    <c:pt idx="0">
                      <c:v>Португалия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{161FFA5B-592E-439E-85DD-C9614E54635E}</c15:txfldGUID>
                      <c15:f>Р.3!$D$10</c15:f>
                      <c15:dlblFieldTableCache>
                        <c:ptCount val="1"/>
                        <c:pt idx="0">
                          <c:v>Португалия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>
                <c:manualLayout>
                  <c:x val="-1.8476239985025424E-2"/>
                  <c:y val="1.1309323444356536E-2"/>
                </c:manualLayout>
              </c:layout>
              <c:tx>
                <c:strRef>
                  <c:f>Р.3!$D$11</c:f>
                  <c:strCache>
                    <c:ptCount val="1"/>
                    <c:pt idx="0">
                      <c:v>Япония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{759EBF0E-BE82-4212-8552-FC5A406B2896}</c15:txfldGUID>
                      <c15:f>Р.3!$D$11</c15:f>
                      <c15:dlblFieldTableCache>
                        <c:ptCount val="1"/>
                        <c:pt idx="0">
                          <c:v>Япония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>
                <c:manualLayout>
                  <c:x val="-0.16345466554034066"/>
                  <c:y val="-1.3100303794837181E-2"/>
                </c:manualLayout>
              </c:layout>
              <c:tx>
                <c:strRef>
                  <c:f>Р.3!$D$12</c:f>
                  <c:strCache>
                    <c:ptCount val="1"/>
                    <c:pt idx="0">
                      <c:v>Швейцария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{ED1A679B-9CAA-4C8E-A646-C8F160BDED09}</c15:txfldGUID>
                      <c15:f>Р.3!$D$12</c15:f>
                      <c15:dlblFieldTableCache>
                        <c:ptCount val="1"/>
                        <c:pt idx="0">
                          <c:v>Швейцария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>
                <c:manualLayout>
                  <c:x val="-0.1077754802968923"/>
                  <c:y val="-2.6755855974374305E-2"/>
                </c:manualLayout>
              </c:layout>
              <c:tx>
                <c:strRef>
                  <c:f>Р.3!$D$13</c:f>
                  <c:strCache>
                    <c:ptCount val="1"/>
                    <c:pt idx="0">
                      <c:v>Польша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{77D8BF41-10CF-4393-A887-3E65B58C47F8}</c15:txfldGUID>
                      <c15:f>Р.3!$D$13</c15:f>
                      <c15:dlblFieldTableCache>
                        <c:ptCount val="1"/>
                        <c:pt idx="0">
                          <c:v>Польша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>
                <c:manualLayout>
                  <c:x val="-0.14780628292054651"/>
                  <c:y val="4.4902084803189338E-3"/>
                </c:manualLayout>
              </c:layout>
              <c:tx>
                <c:strRef>
                  <c:f>Р.3!$D$14</c:f>
                  <c:strCache>
                    <c:ptCount val="1"/>
                    <c:pt idx="0">
                      <c:v>Бразилия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{2B7FE2F9-ADD3-4317-989A-08219A232E57}</c15:txfldGUID>
                      <c15:f>Р.3!$D$14</c15:f>
                      <c15:dlblFieldTableCache>
                        <c:ptCount val="1"/>
                        <c:pt idx="0">
                          <c:v>Бразилия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layout>
                <c:manualLayout>
                  <c:x val="-0.11393406531591599"/>
                  <c:y val="-2.2847815593865301E-2"/>
                </c:manualLayout>
              </c:layout>
              <c:tx>
                <c:strRef>
                  <c:f>Р.3!$D$15</c:f>
                  <c:strCache>
                    <c:ptCount val="1"/>
                    <c:pt idx="0">
                      <c:v>Турция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{242AE2CF-F443-48DA-B713-4B7B788B026E}</c15:txfldGUID>
                      <c15:f>Р.3!$D$15</c15:f>
                      <c15:dlblFieldTableCache>
                        <c:ptCount val="1"/>
                        <c:pt idx="0">
                          <c:v>Турция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>
                <c:manualLayout>
                  <c:x val="-6.1585850190237238E-3"/>
                  <c:y val="0"/>
                </c:manualLayout>
              </c:layout>
              <c:tx>
                <c:strRef>
                  <c:f>Р.3!$D$16</c:f>
                  <c:strCache>
                    <c:ptCount val="1"/>
                    <c:pt idx="0">
                      <c:v>Великобритания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{7EA78085-742B-4B9E-A512-93B15BB9E9BC}</c15:txfldGUID>
                      <c15:f>Р.3!$D$16</c15:f>
                      <c15:dlblFieldTableCache>
                        <c:ptCount val="1"/>
                        <c:pt idx="0">
                          <c:v>Великобритания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layout>
                <c:manualLayout>
                  <c:x val="-4.0030802623654202E-2"/>
                  <c:y val="2.9728728860415894E-2"/>
                </c:manualLayout>
              </c:layout>
              <c:tx>
                <c:strRef>
                  <c:f>Р.3!$D$17</c:f>
                  <c:strCache>
                    <c:ptCount val="1"/>
                    <c:pt idx="0">
                      <c:v>Нидерланды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{E28B0CE2-E20D-444F-B1F7-50EEDBF973EA}</c15:txfldGUID>
                      <c15:f>Р.3!$D$17</c15:f>
                      <c15:dlblFieldTableCache>
                        <c:ptCount val="1"/>
                        <c:pt idx="0">
                          <c:v>Нидерланды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layout>
                <c:manualLayout>
                  <c:x val="-0.1231719428444516"/>
                  <c:y val="0"/>
                </c:manualLayout>
              </c:layout>
              <c:tx>
                <c:strRef>
                  <c:f>Р.3!$D$18</c:f>
                  <c:strCache>
                    <c:ptCount val="1"/>
                    <c:pt idx="0">
                      <c:v>Чехия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{9C5719A1-A63F-4ED6-B397-CBEDF83C14DB}</c15:txfldGUID>
                      <c15:f>Р.3!$D$18</c15:f>
                      <c15:dlblFieldTableCache>
                        <c:ptCount val="1"/>
                        <c:pt idx="0">
                          <c:v>Чехия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layout>
                <c:manualLayout>
                  <c:x val="-5.8506800144702505E-2"/>
                  <c:y val="2.261864688871296E-2"/>
                </c:manualLayout>
              </c:layout>
              <c:tx>
                <c:strRef>
                  <c:f>Р.3!$D$19</c:f>
                  <c:strCache>
                    <c:ptCount val="1"/>
                    <c:pt idx="0">
                      <c:v>Испания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{FB5BB665-8140-4E47-AAAC-404144865138}</c15:txfldGUID>
                      <c15:f>Р.3!$D$19</c15:f>
                      <c15:dlblFieldTableCache>
                        <c:ptCount val="1"/>
                        <c:pt idx="0">
                          <c:v>Испания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layout>
                <c:manualLayout>
                  <c:x val="-1.8475755057071171E-2"/>
                  <c:y val="-8.9186186581248217E-3"/>
                </c:manualLayout>
              </c:layout>
              <c:tx>
                <c:strRef>
                  <c:f>Р.3!$D$20</c:f>
                  <c:strCache>
                    <c:ptCount val="1"/>
                    <c:pt idx="0">
                      <c:v>Италия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{1A72BF2F-74AC-4D95-92D5-F0F2A14E07C3}</c15:txfldGUID>
                      <c15:f>Р.3!$D$20</c15:f>
                      <c15:dlblFieldTableCache>
                        <c:ptCount val="1"/>
                        <c:pt idx="0">
                          <c:v>Италия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layout>
                <c:manualLayout>
                  <c:x val="-8.9299482775844E-2"/>
                  <c:y val="2.4656118195807923E-2"/>
                </c:manualLayout>
              </c:layout>
              <c:tx>
                <c:strRef>
                  <c:f>Р.3!$D$21</c:f>
                  <c:strCache>
                    <c:ptCount val="1"/>
                    <c:pt idx="0">
                      <c:v>Россия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{D1E4E753-5BB5-47D4-903C-3854C5E4B48D}</c15:txfldGUID>
                      <c15:f>Р.3!$D$21</c15:f>
                      <c15:dlblFieldTableCache>
                        <c:ptCount val="1"/>
                        <c:pt idx="0">
                          <c:v>Россия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layout>
                <c:manualLayout>
                  <c:x val="-0.11701311536145075"/>
                  <c:y val="3.5253122569921399E-4"/>
                </c:manualLayout>
              </c:layout>
              <c:tx>
                <c:strRef>
                  <c:f>Р.3!$D$22</c:f>
                  <c:strCache>
                    <c:ptCount val="1"/>
                    <c:pt idx="0">
                      <c:v>Литва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{08139681-4F02-43E3-83C9-1A3E26D416E0}</c15:txfldGUID>
                      <c15:f>Р.3!$D$22</c15:f>
                      <c15:dlblFieldTableCache>
                        <c:ptCount val="1"/>
                        <c:pt idx="0">
                          <c:v>Литва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layout>
                <c:manualLayout>
                  <c:x val="-0.13240957790901006"/>
                  <c:y val="-2.9728728860415892E-3"/>
                </c:manualLayout>
              </c:layout>
              <c:tx>
                <c:strRef>
                  <c:f>Р.3!$D$23</c:f>
                  <c:strCache>
                    <c:ptCount val="1"/>
                    <c:pt idx="0">
                      <c:v>Латвия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{CCCAFDC4-1C24-43DF-8C92-58058F3D219A}</c15:txfldGUID>
                      <c15:f>Р.3!$D$23</c15:f>
                      <c15:dlblFieldTableCache>
                        <c:ptCount val="1"/>
                        <c:pt idx="0">
                          <c:v>Латвия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layout>
                <c:manualLayout>
                  <c:x val="-0.16320274546810584"/>
                  <c:y val="5.9457457720831783E-3"/>
                </c:manualLayout>
              </c:layout>
              <c:tx>
                <c:strRef>
                  <c:f>Р.3!$D$24</c:f>
                  <c:strCache>
                    <c:ptCount val="1"/>
                    <c:pt idx="0">
                      <c:v>Словакия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{EC7D7509-3FAA-4C8E-8ECF-EF0927B92805}</c15:txfldGUID>
                      <c15:f>Р.3!$D$24</c15:f>
                      <c15:dlblFieldTableCache>
                        <c:ptCount val="1"/>
                        <c:pt idx="0">
                          <c:v>Словакия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layout>
                <c:manualLayout>
                  <c:x val="-0.15369015625348542"/>
                  <c:y val="-1.2177074608809722E-3"/>
                </c:manualLayout>
              </c:layout>
              <c:tx>
                <c:strRef>
                  <c:f>Р.3!$D$25</c:f>
                  <c:strCache>
                    <c:ptCount val="1"/>
                    <c:pt idx="0">
                      <c:v>Венгрия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{AB6F2B67-6946-43A8-816A-3DFADD4CEB3B}</c15:txfldGUID>
                      <c15:f>Р.3!$D$25</c15:f>
                      <c15:dlblFieldTableCache>
                        <c:ptCount val="1"/>
                        <c:pt idx="0">
                          <c:v>Венгрия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"/>
              <c:layout>
                <c:manualLayout>
                  <c:x val="-9.2378775285355853E-3"/>
                  <c:y val="-1.783723731624948E-2"/>
                </c:manualLayout>
              </c:layout>
              <c:tx>
                <c:strRef>
                  <c:f>Р.3!$D$26</c:f>
                  <c:strCache>
                    <c:ptCount val="1"/>
                    <c:pt idx="0">
                      <c:v>Австрия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{16014343-13AD-4201-AB05-884BD0B3488F}</c15:txfldGUID>
                      <c15:f>Р.3!$D$26</c15:f>
                      <c15:dlblFieldTableCache>
                        <c:ptCount val="1"/>
                        <c:pt idx="0">
                          <c:v>Австрия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"/>
              <c:layout>
                <c:manualLayout>
                  <c:x val="-6.1588274830008507E-3"/>
                  <c:y val="-9.35869747905061E-4"/>
                </c:manualLayout>
              </c:layout>
              <c:tx>
                <c:strRef>
                  <c:f>Р.3!$D$27</c:f>
                  <c:strCache>
                    <c:ptCount val="1"/>
                    <c:pt idx="0">
                      <c:v>США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{9CA198B7-D3E2-434F-9412-1B1B8EE605B1}</c15:txfldGUID>
                      <c15:f>Р.3!$D$27</c15:f>
                      <c15:dlblFieldTableCache>
                        <c:ptCount val="1"/>
                        <c:pt idx="0">
                          <c:v>США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layout>
                <c:manualLayout>
                  <c:x val="-1.8475755057071171E-2"/>
                  <c:y val="-7.4012830638474783E-3"/>
                </c:manualLayout>
              </c:layout>
              <c:tx>
                <c:strRef>
                  <c:f>Р.3!$D$28</c:f>
                  <c:strCache>
                    <c:ptCount val="1"/>
                    <c:pt idx="0">
                      <c:v>Финляндия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{F8102C5F-887E-4588-9404-F301C6F834DE}</c15:txfldGUID>
                      <c15:f>Р.3!$D$28</c15:f>
                      <c15:dlblFieldTableCache>
                        <c:ptCount val="1"/>
                        <c:pt idx="0">
                          <c:v>Финляндия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3"/>
              <c:layout>
                <c:manualLayout>
                  <c:x val="-1.8475755057071171E-2"/>
                  <c:y val="1.7898567449804042E-2"/>
                </c:manualLayout>
              </c:layout>
              <c:tx>
                <c:strRef>
                  <c:f>Р.3!$D$29</c:f>
                  <c:strCache>
                    <c:ptCount val="1"/>
                    <c:pt idx="0">
                      <c:v>Словения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{40632F84-A1FD-418C-9E52-DAB079B82032}</c15:txfldGUID>
                      <c15:f>Р.3!$D$29</c15:f>
                      <c15:dlblFieldTableCache>
                        <c:ptCount val="1"/>
                        <c:pt idx="0">
                          <c:v>Словения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4"/>
              <c:layout>
                <c:manualLayout>
                  <c:x val="-1.8475755057071171E-2"/>
                  <c:y val="-1.130932344435648E-2"/>
                </c:manualLayout>
              </c:layout>
              <c:tx>
                <c:strRef>
                  <c:f>Р.3!$D$30</c:f>
                  <c:strCache>
                    <c:ptCount val="1"/>
                    <c:pt idx="0">
                      <c:v>Германия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{9D3F106B-23BB-4440-BBA6-3691F6C40E7C}</c15:txfldGUID>
                      <c15:f>Р.3!$D$30</c15:f>
                      <c15:dlblFieldTableCache>
                        <c:ptCount val="1"/>
                        <c:pt idx="0">
                          <c:v>Германия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5"/>
              <c:layout>
                <c:manualLayout>
                  <c:x val="-5.8506557680725373E-2"/>
                  <c:y val="2.6817186107928971E-2"/>
                </c:manualLayout>
              </c:layout>
              <c:tx>
                <c:strRef>
                  <c:f>Р.3!$D$31</c:f>
                  <c:strCache>
                    <c:ptCount val="1"/>
                    <c:pt idx="0">
                      <c:v>Дания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5E8C-4B5F-8010-A961B6CD96B0}"/>
                </c:ext>
                <c:ext xmlns:c15="http://schemas.microsoft.com/office/drawing/2012/chart" uri="{CE6537A1-D6FC-4f65-9D91-7224C49458BB}">
                  <c15:layout>
                    <c:manualLayout>
                      <c:w val="8.3895445653639239E-2"/>
                      <c:h val="3.0323303437624211E-2"/>
                    </c:manualLayout>
                  </c15:layout>
                  <c15:dlblFieldTable>
                    <c15:dlblFTEntry>
                      <c15:txfldGUID>{F0A94B2B-0450-431F-A199-B4A0B20A0AED}</c15:txfldGUID>
                      <c15:f>Р.3!$D$31</c15:f>
                      <c15:dlblFieldTableCache>
                        <c:ptCount val="1"/>
                        <c:pt idx="0">
                          <c:v>Дания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6"/>
              <c:layout>
                <c:manualLayout>
                  <c:x val="-0.12317170038047447"/>
                  <c:y val="-1.6902069821782124E-2"/>
                </c:manualLayout>
              </c:layout>
              <c:tx>
                <c:strRef>
                  <c:f>Р.3!$D$32</c:f>
                  <c:strCache>
                    <c:ptCount val="1"/>
                    <c:pt idx="0">
                      <c:v>Норвегия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{DEFAB432-B5F3-497A-8D62-B72EC9767FA6}</c15:txfldGUID>
                      <c15:f>Р.3!$D$32</c15:f>
                      <c15:dlblFieldTableCache>
                        <c:ptCount val="1"/>
                        <c:pt idx="0">
                          <c:v>Норвегия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7"/>
              <c:layout>
                <c:manualLayout>
                  <c:x val="-9.2378775285354726E-3"/>
                  <c:y val="1.9354572910526825E-2"/>
                </c:manualLayout>
              </c:layout>
              <c:tx>
                <c:strRef>
                  <c:f>Р.3!$D$33</c:f>
                  <c:strCache>
                    <c:ptCount val="1"/>
                    <c:pt idx="0">
                      <c:v>Люксембург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{CCACCA0E-A676-4F79-B4F9-3321F64D0E45}</c15:txfldGUID>
                      <c15:f>Р.3!$D$33</c15:f>
                      <c15:dlblFieldTableCache>
                        <c:ptCount val="1"/>
                        <c:pt idx="0">
                          <c:v>Люксембург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8"/>
              <c:layout>
                <c:manualLayout>
                  <c:x val="-0.15476596891999761"/>
                  <c:y val="2.2689574485915371E-2"/>
                </c:manualLayout>
              </c:layout>
              <c:tx>
                <c:strRef>
                  <c:f>Р.3!$D$34</c:f>
                  <c:strCache>
                    <c:ptCount val="1"/>
                    <c:pt idx="0">
                      <c:v>Новая Зеландия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{A377F992-D8C3-423C-A84D-B0222749B9FA}</c15:txfldGUID>
                      <c15:f>Р.3!$D$34</c15:f>
                      <c15:dlblFieldTableCache>
                        <c:ptCount val="1"/>
                        <c:pt idx="0">
                          <c:v>Новая Зеландия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9"/>
              <c:layout>
                <c:manualLayout>
                  <c:x val="-3.2128901609087936E-3"/>
                  <c:y val="-7.7783931598642501E-3"/>
                </c:manualLayout>
              </c:layout>
              <c:tx>
                <c:strRef>
                  <c:f>Р.3!$D$35</c:f>
                  <c:strCache>
                    <c:ptCount val="1"/>
                    <c:pt idx="0">
                      <c:v>Швеция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{33701F07-0AC0-43F8-A3BC-5EFA69AD98FE}</c15:txfldGUID>
                      <c15:f>Р.3!$D$35</c15:f>
                      <c15:dlblFieldTableCache>
                        <c:ptCount val="1"/>
                        <c:pt idx="0">
                          <c:v>Швеция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0"/>
              <c:layout>
                <c:manualLayout>
                  <c:x val="-0.12009265033493974"/>
                  <c:y val="-1.6319871538195439E-2"/>
                </c:manualLayout>
              </c:layout>
              <c:tx>
                <c:strRef>
                  <c:f>Р.3!$A$36</c:f>
                  <c:strCache>
                    <c:ptCount val="1"/>
                    <c:pt idx="0">
                      <c:v>Австрия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{4A10F68F-096F-42A2-BA12-3C1E7B0EA96E}</c15:txfldGUID>
                      <c15:f>Р.3!$A$36</c15:f>
                      <c15:dlblFieldTableCache>
                        <c:ptCount val="1"/>
                        <c:pt idx="0">
                          <c:v>Австрия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1"/>
              <c:layout>
                <c:manualLayout>
                  <c:x val="-1.8475755057071171E-2"/>
                  <c:y val="-2.2847820153473614E-2"/>
                </c:manualLayout>
              </c:layout>
              <c:tx>
                <c:strRef>
                  <c:f>Р.3!$A$37</c:f>
                  <c:strCache>
                    <c:ptCount val="1"/>
                    <c:pt idx="0">
                      <c:v>Австралия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{6F3F071F-5957-4773-B2E3-DDF451D1E18D}</c15:txfldGUID>
                      <c15:f>Р.3!$A$37</c15:f>
                      <c15:dlblFieldTableCache>
                        <c:ptCount val="1"/>
                        <c:pt idx="0">
                          <c:v>Австралия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2"/>
              <c:tx>
                <c:strRef>
                  <c:f>Р.3!$A$38</c:f>
                  <c:strCache>
                    <c:ptCount val="1"/>
                    <c:pt idx="0">
                      <c:v>Финляндия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{0B42AEDD-6D60-4EDA-B09B-1F3869CCB9B7}</c15:txfldGUID>
                      <c15:f>Р.3!$A$38</c15:f>
                      <c15:dlblFieldTableCache>
                        <c:ptCount val="1"/>
                        <c:pt idx="0">
                          <c:v>Финляндия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3"/>
              <c:layout>
                <c:manualLayout>
                  <c:x val="-2.1555047566583031E-2"/>
                  <c:y val="9.7916659170662682E-3"/>
                </c:manualLayout>
              </c:layout>
              <c:tx>
                <c:strRef>
                  <c:f>Р.3!$A$39</c:f>
                  <c:strCache>
                    <c:ptCount val="1"/>
                    <c:pt idx="0">
                      <c:v>Нидерланды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{600B09E2-2E82-4064-B936-AFD2EED3DD57}</c15:txfldGUID>
                      <c15:f>Р.3!$A$39</c15:f>
                      <c15:dlblFieldTableCache>
                        <c:ptCount val="1"/>
                        <c:pt idx="0">
                          <c:v>Нидерланды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4"/>
              <c:layout>
                <c:manualLayout>
                  <c:x val="-1.8743192823842274E-2"/>
                  <c:y val="-1.3462223480979769E-2"/>
                </c:manualLayout>
              </c:layout>
              <c:tx>
                <c:strRef>
                  <c:f>Р.3!$A$40</c:f>
                  <c:strCache>
                    <c:ptCount val="1"/>
                    <c:pt idx="0">
                      <c:v>Люксембург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5E8C-4B5F-8010-A961B6CD96B0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{9F3341B5-D518-418C-9095-78AB720262F8}</c15:txfldGUID>
                      <c15:f>Р.3!$A$40</c15:f>
                      <c15:dlblFieldTableCache>
                        <c:ptCount val="1"/>
                        <c:pt idx="0">
                          <c:v>Люксембург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Р.3!$E$6:$E$35</c:f>
              <c:numCache>
                <c:formatCode>#,##0</c:formatCode>
                <c:ptCount val="30"/>
                <c:pt idx="0">
                  <c:v>2500</c:v>
                </c:pt>
                <c:pt idx="1">
                  <c:v>6600</c:v>
                </c:pt>
                <c:pt idx="2">
                  <c:v>7500</c:v>
                </c:pt>
                <c:pt idx="3">
                  <c:v>7500</c:v>
                </c:pt>
                <c:pt idx="4">
                  <c:v>6600</c:v>
                </c:pt>
                <c:pt idx="5">
                  <c:v>6400</c:v>
                </c:pt>
                <c:pt idx="6">
                  <c:v>5500</c:v>
                </c:pt>
                <c:pt idx="7">
                  <c:v>5600</c:v>
                </c:pt>
                <c:pt idx="8">
                  <c:v>3900</c:v>
                </c:pt>
                <c:pt idx="9">
                  <c:v>3200</c:v>
                </c:pt>
                <c:pt idx="10">
                  <c:v>8800</c:v>
                </c:pt>
                <c:pt idx="11">
                  <c:v>9000</c:v>
                </c:pt>
                <c:pt idx="12">
                  <c:v>4800</c:v>
                </c:pt>
                <c:pt idx="13">
                  <c:v>6600</c:v>
                </c:pt>
                <c:pt idx="14">
                  <c:v>6300</c:v>
                </c:pt>
                <c:pt idx="15">
                  <c:v>5120</c:v>
                </c:pt>
                <c:pt idx="16">
                  <c:v>5100</c:v>
                </c:pt>
                <c:pt idx="17">
                  <c:v>5000</c:v>
                </c:pt>
                <c:pt idx="18">
                  <c:v>5100</c:v>
                </c:pt>
                <c:pt idx="19">
                  <c:v>5100</c:v>
                </c:pt>
                <c:pt idx="20">
                  <c:v>9000</c:v>
                </c:pt>
                <c:pt idx="21">
                  <c:v>10000</c:v>
                </c:pt>
                <c:pt idx="22">
                  <c:v>10400</c:v>
                </c:pt>
                <c:pt idx="23">
                  <c:v>8250</c:v>
                </c:pt>
                <c:pt idx="24">
                  <c:v>10500</c:v>
                </c:pt>
                <c:pt idx="25">
                  <c:v>16300</c:v>
                </c:pt>
                <c:pt idx="26">
                  <c:v>18200</c:v>
                </c:pt>
                <c:pt idx="27">
                  <c:v>19150</c:v>
                </c:pt>
                <c:pt idx="28">
                  <c:v>11500</c:v>
                </c:pt>
                <c:pt idx="29">
                  <c:v>13400</c:v>
                </c:pt>
              </c:numCache>
            </c:numRef>
          </c:xVal>
          <c:yVal>
            <c:numRef>
              <c:f>Р.3!$F$6:$F$35</c:f>
              <c:numCache>
                <c:formatCode>General</c:formatCode>
                <c:ptCount val="30"/>
                <c:pt idx="0">
                  <c:v>26</c:v>
                </c:pt>
                <c:pt idx="1">
                  <c:v>25.5</c:v>
                </c:pt>
                <c:pt idx="2">
                  <c:v>22</c:v>
                </c:pt>
                <c:pt idx="3">
                  <c:v>16</c:v>
                </c:pt>
                <c:pt idx="4">
                  <c:v>18</c:v>
                </c:pt>
                <c:pt idx="5">
                  <c:v>15.3</c:v>
                </c:pt>
                <c:pt idx="6">
                  <c:v>15.5</c:v>
                </c:pt>
                <c:pt idx="7">
                  <c:v>16.5</c:v>
                </c:pt>
                <c:pt idx="8">
                  <c:v>15</c:v>
                </c:pt>
                <c:pt idx="9">
                  <c:v>17</c:v>
                </c:pt>
                <c:pt idx="10">
                  <c:v>17.5</c:v>
                </c:pt>
                <c:pt idx="11">
                  <c:v>8</c:v>
                </c:pt>
                <c:pt idx="12">
                  <c:v>14</c:v>
                </c:pt>
                <c:pt idx="13">
                  <c:v>13</c:v>
                </c:pt>
                <c:pt idx="14">
                  <c:v>13.5</c:v>
                </c:pt>
                <c:pt idx="15">
                  <c:v>9.6999999999999993</c:v>
                </c:pt>
                <c:pt idx="16">
                  <c:v>10</c:v>
                </c:pt>
                <c:pt idx="17">
                  <c:v>11</c:v>
                </c:pt>
                <c:pt idx="18">
                  <c:v>12.5</c:v>
                </c:pt>
                <c:pt idx="19">
                  <c:v>13</c:v>
                </c:pt>
                <c:pt idx="20">
                  <c:v>12.5</c:v>
                </c:pt>
                <c:pt idx="21">
                  <c:v>12</c:v>
                </c:pt>
                <c:pt idx="22">
                  <c:v>10.3</c:v>
                </c:pt>
                <c:pt idx="23">
                  <c:v>16.399999999999999</c:v>
                </c:pt>
                <c:pt idx="24">
                  <c:v>8</c:v>
                </c:pt>
                <c:pt idx="25">
                  <c:v>10</c:v>
                </c:pt>
                <c:pt idx="26">
                  <c:v>11.5</c:v>
                </c:pt>
                <c:pt idx="27">
                  <c:v>11.5</c:v>
                </c:pt>
                <c:pt idx="28">
                  <c:v>5.3</c:v>
                </c:pt>
                <c:pt idx="29">
                  <c:v>5.5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3-5E8C-4B5F-8010-A961B6CD9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214272"/>
        <c:axId val="151214848"/>
      </c:scatterChart>
      <c:valAx>
        <c:axId val="151214272"/>
        <c:scaling>
          <c:orientation val="minMax"/>
          <c:max val="20000"/>
        </c:scaling>
        <c:delete val="0"/>
        <c:axPos val="b"/>
        <c:title>
          <c:tx>
            <c:rich>
              <a:bodyPr/>
              <a:lstStyle/>
              <a:p>
                <a:pPr>
                  <a:defRPr sz="1300" b="1"/>
                </a:pPr>
                <a:r>
                  <a:rPr lang="ru-RU" sz="1000" b="1" dirty="0"/>
                  <a:t>Общие расходы на одного воспитанника из государственных и частных </a:t>
                </a:r>
                <a:r>
                  <a:rPr lang="ru-RU" sz="1000" b="1" dirty="0" smtClean="0"/>
                  <a:t>источников</a:t>
                </a:r>
              </a:p>
              <a:p>
                <a:pPr>
                  <a:defRPr sz="1300" b="1"/>
                </a:pPr>
                <a:r>
                  <a:rPr lang="ru-RU" sz="1000" b="1" dirty="0" smtClean="0"/>
                  <a:t>(</a:t>
                </a:r>
                <a:r>
                  <a:rPr lang="en-US" sz="1000" b="1" dirty="0"/>
                  <a:t>USD </a:t>
                </a:r>
                <a:r>
                  <a:rPr lang="ru-RU" sz="1000" b="1" dirty="0"/>
                  <a:t>с  учетом   паритета покупательной способности)</a:t>
                </a:r>
              </a:p>
            </c:rich>
          </c:tx>
          <c:layout>
            <c:manualLayout>
              <c:xMode val="edge"/>
              <c:yMode val="edge"/>
              <c:x val="0.17050000000000001"/>
              <c:y val="0.86604016433599496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51214848"/>
        <c:crosses val="autoZero"/>
        <c:crossBetween val="midCat"/>
        <c:majorUnit val="4000"/>
      </c:valAx>
      <c:valAx>
        <c:axId val="151214848"/>
        <c:scaling>
          <c:orientation val="minMax"/>
          <c:max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ru-RU" sz="1100" b="1" dirty="0"/>
                  <a:t>Численность воспитанников в расчете на одного педагогического работника (человек)</a:t>
                </a:r>
              </a:p>
            </c:rich>
          </c:tx>
          <c:layout>
            <c:manualLayout>
              <c:xMode val="edge"/>
              <c:yMode val="edge"/>
              <c:x val="3.2128514056224901E-3"/>
              <c:y val="7.4270264010335096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51214272"/>
        <c:crosses val="autoZero"/>
        <c:crossBetween val="midCat"/>
        <c:maj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pPr>
            <a:r>
              <a:rPr lang="ru-RU" sz="1200" dirty="0">
                <a:latin typeface="Arial Narrow" charset="0"/>
                <a:ea typeface="Arial Narrow" charset="0"/>
                <a:cs typeface="Arial Narrow" charset="0"/>
              </a:rPr>
              <a:t>Динамика</a:t>
            </a:r>
            <a:r>
              <a:rPr lang="ru-RU" sz="1200" baseline="0" dirty="0">
                <a:latin typeface="Arial Narrow" charset="0"/>
                <a:ea typeface="Arial Narrow" charset="0"/>
                <a:cs typeface="Arial Narrow" charset="0"/>
              </a:rPr>
              <a:t> численности воспитанников</a:t>
            </a:r>
            <a:endParaRPr lang="ru-RU" sz="1200" dirty="0">
              <a:latin typeface="Arial Narrow" charset="0"/>
              <a:ea typeface="Arial Narrow" charset="0"/>
              <a:cs typeface="Arial Narrow" charset="0"/>
            </a:endParaRPr>
          </a:p>
        </c:rich>
      </c:tx>
      <c:layout>
        <c:manualLayout>
          <c:xMode val="edge"/>
          <c:yMode val="edge"/>
          <c:x val="0.32170372646766798"/>
          <c:y val="1.08694882920684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1276553708035658E-2"/>
          <c:y val="0.14638787474084394"/>
          <c:w val="0.95744680851063801"/>
          <c:h val="0.708674477196701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519615900985164E-3"/>
                  <c:y val="-7.3663943783390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 Narrow" charset="0"/>
                        <a:ea typeface="Arial Narrow" charset="0"/>
                        <a:cs typeface="Arial Narrow" charset="0"/>
                      </a:defRPr>
                    </a:pPr>
                    <a:r>
                      <a:rPr lang="en-US" sz="1200" dirty="0"/>
                      <a:t>8 433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 Narrow" charset="0"/>
                        <a:ea typeface="Arial Narrow" charset="0"/>
                        <a:cs typeface="Arial Narrow" charset="0"/>
                      </a:defRPr>
                    </a:pPr>
                    <a:r>
                      <a:rPr lang="en-US" sz="1200" dirty="0"/>
                      <a:t>7 347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Лист1!$A$1:$A$26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Лист1!$B$1:$B$26</c:f>
              <c:numCache>
                <c:formatCode>#,##0</c:formatCode>
                <c:ptCount val="26"/>
                <c:pt idx="0">
                  <c:v>8433</c:v>
                </c:pt>
                <c:pt idx="1">
                  <c:v>7236</c:v>
                </c:pt>
                <c:pt idx="2">
                  <c:v>6763</c:v>
                </c:pt>
                <c:pt idx="3">
                  <c:v>6118</c:v>
                </c:pt>
                <c:pt idx="4">
                  <c:v>5584</c:v>
                </c:pt>
                <c:pt idx="5">
                  <c:v>5101</c:v>
                </c:pt>
                <c:pt idx="6">
                  <c:v>4706</c:v>
                </c:pt>
                <c:pt idx="7">
                  <c:v>4379</c:v>
                </c:pt>
                <c:pt idx="8">
                  <c:v>4225</c:v>
                </c:pt>
                <c:pt idx="9">
                  <c:v>4263</c:v>
                </c:pt>
                <c:pt idx="10">
                  <c:v>4246</c:v>
                </c:pt>
                <c:pt idx="11">
                  <c:v>4267</c:v>
                </c:pt>
                <c:pt idx="12">
                  <c:v>4321</c:v>
                </c:pt>
                <c:pt idx="13">
                  <c:v>4423</c:v>
                </c:pt>
                <c:pt idx="14">
                  <c:v>4530</c:v>
                </c:pt>
                <c:pt idx="15">
                  <c:v>4713</c:v>
                </c:pt>
                <c:pt idx="16">
                  <c:v>4906</c:v>
                </c:pt>
                <c:pt idx="17">
                  <c:v>5105</c:v>
                </c:pt>
                <c:pt idx="18">
                  <c:v>5228</c:v>
                </c:pt>
                <c:pt idx="19">
                  <c:v>5388</c:v>
                </c:pt>
                <c:pt idx="20">
                  <c:v>5661</c:v>
                </c:pt>
                <c:pt idx="21">
                  <c:v>5983</c:v>
                </c:pt>
                <c:pt idx="22">
                  <c:v>6347</c:v>
                </c:pt>
                <c:pt idx="23">
                  <c:v>6813.7</c:v>
                </c:pt>
                <c:pt idx="24">
                  <c:v>7160</c:v>
                </c:pt>
                <c:pt idx="25">
                  <c:v>7347.3209999999999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31304960"/>
        <c:axId val="151468224"/>
      </c:barChart>
      <c:catAx>
        <c:axId val="13130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151468224"/>
        <c:crosses val="autoZero"/>
        <c:auto val="1"/>
        <c:lblAlgn val="ctr"/>
        <c:lblOffset val="100"/>
        <c:noMultiLvlLbl val="0"/>
      </c:catAx>
      <c:valAx>
        <c:axId val="151468224"/>
        <c:scaling>
          <c:orientation val="minMax"/>
          <c:max val="8500"/>
        </c:scaling>
        <c:delete val="1"/>
        <c:axPos val="l"/>
        <c:numFmt formatCode="#,##0" sourceLinked="0"/>
        <c:majorTickMark val="out"/>
        <c:minorTickMark val="none"/>
        <c:tickLblPos val="nextTo"/>
        <c:crossAx val="13130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 Narrow" charset="0"/>
                <a:ea typeface="Arial Narrow" charset="0"/>
                <a:cs typeface="Arial Narrow" charset="0"/>
              </a:defRPr>
            </a:pPr>
            <a:r>
              <a:rPr lang="ru-RU" sz="1200" b="1" i="0" u="none" strike="noStrike" baseline="0" dirty="0" smtClean="0">
                <a:effectLst/>
                <a:latin typeface="Arial Narrow" charset="0"/>
                <a:ea typeface="Arial Narrow" charset="0"/>
                <a:cs typeface="Arial Narrow" charset="0"/>
              </a:rPr>
              <a:t>Прогноз численности детей дошкольного возраста</a:t>
            </a:r>
            <a:r>
              <a:rPr lang="ru-RU" sz="1200" b="1" i="0" u="none" strike="noStrike" baseline="0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ru-RU" sz="1200" dirty="0">
              <a:latin typeface="Arial Narrow" charset="0"/>
              <a:ea typeface="Arial Narrow" charset="0"/>
              <a:cs typeface="Arial Narrow" charset="0"/>
            </a:endParaRPr>
          </a:p>
        </c:rich>
      </c:tx>
      <c:layout>
        <c:manualLayout>
          <c:xMode val="edge"/>
          <c:yMode val="edge"/>
          <c:x val="0.58536161530541675"/>
          <c:y val="4.35929516718926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5635496878972987E-2"/>
          <c:y val="0"/>
          <c:w val="0.95987654320987703"/>
          <c:h val="0.86189200089701901"/>
        </c:manualLayout>
      </c:layout>
      <c:lineChart>
        <c:grouping val="standar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вам</c:v>
                </c:pt>
              </c:strCache>
            </c:strRef>
          </c:tx>
          <c:spPr>
            <a:ln w="76200">
              <a:solidFill>
                <a:srgbClr val="002060"/>
              </a:solidFill>
            </a:ln>
          </c:spPr>
          <c:marker>
            <c:symbol val="circle"/>
            <c:size val="9"/>
            <c:spPr>
              <a:solidFill>
                <a:srgbClr val="C00000"/>
              </a:solidFill>
              <a:ln>
                <a:solidFill>
                  <a:srgbClr val="002060"/>
                </a:solidFill>
              </a:ln>
            </c:spPr>
          </c:marker>
          <c:dPt>
            <c:idx val="0"/>
            <c:marker>
              <c:spPr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</c:dPt>
          <c:dPt>
            <c:idx val="2"/>
            <c:marker>
              <c:spPr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</c:dPt>
          <c:dPt>
            <c:idx val="3"/>
            <c:marker>
              <c:spPr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="0" i="0"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Лист2!$B$1:$Q$1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Лист2!$B$2:$Q$2</c:f>
              <c:numCache>
                <c:formatCode>General</c:formatCode>
                <c:ptCount val="16"/>
                <c:pt idx="0">
                  <c:v>11713986</c:v>
                </c:pt>
                <c:pt idx="1">
                  <c:v>11998012</c:v>
                </c:pt>
                <c:pt idx="2">
                  <c:v>12116608</c:v>
                </c:pt>
                <c:pt idx="3">
                  <c:v>12114598</c:v>
                </c:pt>
                <c:pt idx="4">
                  <c:v>12069064</c:v>
                </c:pt>
                <c:pt idx="5">
                  <c:v>12010874</c:v>
                </c:pt>
                <c:pt idx="6">
                  <c:v>11796527</c:v>
                </c:pt>
                <c:pt idx="7">
                  <c:v>11467242</c:v>
                </c:pt>
                <c:pt idx="8">
                  <c:v>11245201</c:v>
                </c:pt>
                <c:pt idx="9">
                  <c:v>11035968</c:v>
                </c:pt>
                <c:pt idx="10">
                  <c:v>10825915</c:v>
                </c:pt>
                <c:pt idx="11">
                  <c:v>10619871</c:v>
                </c:pt>
                <c:pt idx="12">
                  <c:v>10418327</c:v>
                </c:pt>
                <c:pt idx="13">
                  <c:v>10219781</c:v>
                </c:pt>
                <c:pt idx="14">
                  <c:v>10024870</c:v>
                </c:pt>
                <c:pt idx="15">
                  <c:v>9839369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EA3-4D6E-9353-C50E6F5012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1398656"/>
        <c:axId val="151528000"/>
      </c:lineChart>
      <c:catAx>
        <c:axId val="131398656"/>
        <c:scaling>
          <c:orientation val="minMax"/>
        </c:scaling>
        <c:delete val="0"/>
        <c:axPos val="b"/>
        <c:minorGridlines>
          <c:spPr>
            <a:ln>
              <a:solidFill>
                <a:srgbClr val="FFFFFF">
                  <a:lumMod val="95000"/>
                </a:srgb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151528000"/>
        <c:crosses val="autoZero"/>
        <c:auto val="1"/>
        <c:lblAlgn val="ctr"/>
        <c:lblOffset val="100"/>
        <c:noMultiLvlLbl val="0"/>
      </c:catAx>
      <c:valAx>
        <c:axId val="151528000"/>
        <c:scaling>
          <c:orientation val="minMax"/>
          <c:min val="4000000"/>
        </c:scaling>
        <c:delete val="1"/>
        <c:axPos val="l"/>
        <c:minorGridlines>
          <c:spPr>
            <a:ln>
              <a:solidFill>
                <a:srgbClr val="FFFFFF">
                  <a:lumMod val="95000"/>
                </a:srgbClr>
              </a:solidFill>
            </a:ln>
          </c:spPr>
        </c:minorGridlines>
        <c:numFmt formatCode="#,##0" sourceLinked="0"/>
        <c:majorTickMark val="out"/>
        <c:minorTickMark val="none"/>
        <c:tickLblPos val="nextTo"/>
        <c:crossAx val="1313986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73283085603601"/>
          <c:y val="0.14512048192771099"/>
          <c:w val="0.54253989641669098"/>
          <c:h val="0.61117446162603195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0695187165775399"/>
                  <c:y val="5.4216867469879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6951871657754E-2"/>
                  <c:y val="-0.28915662650602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0909090909090801E-2"/>
                  <c:y val="-9.6385542168674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'2.3.1 (2)'!$J$33:$J$35</c:f>
              <c:numCache>
                <c:formatCode>0.0%</c:formatCode>
                <c:ptCount val="3"/>
                <c:pt idx="0">
                  <c:v>8.9485759201346299E-2</c:v>
                </c:pt>
                <c:pt idx="1">
                  <c:v>0.82337647505382905</c:v>
                </c:pt>
                <c:pt idx="2">
                  <c:v>8.71377657448245E-2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5"/>
        <c:holeSize val="7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73283085603601"/>
          <c:y val="0.14512048192771099"/>
          <c:w val="0.53719230283380304"/>
          <c:h val="0.60515036524048904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0695187165775399"/>
                  <c:y val="5.4216867469879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0427807486631E-2"/>
                  <c:y val="-0.28915662650602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0909090909090801E-2"/>
                  <c:y val="-9.6385542168674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'2.3.1 (2)'!$K$33:$K$35</c:f>
              <c:numCache>
                <c:formatCode>0.0%</c:formatCode>
                <c:ptCount val="3"/>
                <c:pt idx="0">
                  <c:v>8.6242473280756002E-2</c:v>
                </c:pt>
                <c:pt idx="1">
                  <c:v>0.82764178503072405</c:v>
                </c:pt>
                <c:pt idx="2">
                  <c:v>8.6115741688519695E-2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5"/>
        <c:holeSize val="7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3556360267801"/>
          <c:y val="0.181265060240964"/>
          <c:w val="0.54253989641669098"/>
          <c:h val="0.61117446162603195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0695187165775399"/>
                  <c:y val="5.4216867469879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473830477072702E-3"/>
                  <c:y val="-0.289156626506023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 Narrow" charset="0"/>
                      <a:ea typeface="Arial Narrow" charset="0"/>
                      <a:cs typeface="Arial Narrow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33689839572201"/>
                      <c:h val="0.1371686746987950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0909090909090801E-2"/>
                  <c:y val="-9.6385542168674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'2.3.1 (2)'!$M$33:$M$35</c:f>
              <c:numCache>
                <c:formatCode>0.0%</c:formatCode>
                <c:ptCount val="3"/>
                <c:pt idx="0">
                  <c:v>8.2975291997933603E-2</c:v>
                </c:pt>
                <c:pt idx="1">
                  <c:v>0.84933284614512305</c:v>
                </c:pt>
                <c:pt idx="2">
                  <c:v>6.7691861856943106E-2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5"/>
        <c:holeSize val="7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377026401111603"/>
          <c:y val="0.15114457831325301"/>
          <c:w val="0.53719230283380304"/>
          <c:h val="0.60515036524048904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0695187165775399"/>
                  <c:y val="5.4216867469879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475935828877002E-3"/>
                  <c:y val="-0.313253012048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0909090909090801E-2"/>
                  <c:y val="-9.6385542168674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'2.3.1 (2)'!$N$33:$N$35</c:f>
              <c:numCache>
                <c:formatCode>0.0%</c:formatCode>
                <c:ptCount val="3"/>
                <c:pt idx="0">
                  <c:v>8.0073083189320701E-2</c:v>
                </c:pt>
                <c:pt idx="1">
                  <c:v>0.83734662268484905</c:v>
                </c:pt>
                <c:pt idx="2">
                  <c:v>8.25802941258304E-2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5"/>
        <c:holeSize val="7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0.15781</cdr:x>
      <cdr:y>0.34857</cdr:y>
    </cdr:from>
    <cdr:to>
      <cdr:x>0.94534</cdr:x>
      <cdr:y>0.3508</cdr:y>
    </cdr:to>
    <cdr:cxnSp macro="">
      <cdr:nvCxnSpPr>
        <cdr:cNvPr id="2" name="Прямая соединительная линия 1">
          <a:extLst xmlns:a="http://schemas.openxmlformats.org/drawingml/2006/main">
            <a:ext uri="{FF2B5EF4-FFF2-40B4-BE49-F238E27FC236}">
              <a16:creationId xmlns:a16="http://schemas.microsoft.com/office/drawing/2014/main" xmlns="" id="{061D80BB-0657-4B2C-AB01-1F5837D95CA1}"/>
            </a:ext>
          </a:extLst>
        </cdr:cNvPr>
        <cdr:cNvCxnSpPr/>
      </cdr:nvCxnSpPr>
      <cdr:spPr>
        <a:xfrm xmlns:a="http://schemas.openxmlformats.org/drawingml/2006/main" flipH="1" flipV="1">
          <a:off x="650875" y="1489075"/>
          <a:ext cx="3248026" cy="952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0.42263</cdr:x>
      <cdr:y>0.08324</cdr:y>
    </cdr:from>
    <cdr:to>
      <cdr:x>0.4234</cdr:x>
      <cdr:y>0.80379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xmlns="" id="{9300943B-A85F-4E88-A49A-00629E94F9B5}"/>
            </a:ext>
          </a:extLst>
        </cdr:cNvPr>
        <cdr:cNvCxnSpPr/>
      </cdr:nvCxnSpPr>
      <cdr:spPr>
        <a:xfrm xmlns:a="http://schemas.openxmlformats.org/drawingml/2006/main" flipH="1">
          <a:off x="1743074" y="355600"/>
          <a:ext cx="3177" cy="307816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0.15242</cdr:x>
      <cdr:y>0.46154</cdr:y>
    </cdr:from>
    <cdr:to>
      <cdr:x>0.93995</cdr:x>
      <cdr:y>0.46377</cdr:y>
    </cdr:to>
    <cdr:cxnSp macro="">
      <cdr:nvCxnSpPr>
        <cdr:cNvPr id="11" name="Прямая соединительная линия 10">
          <a:extLst xmlns:a="http://schemas.openxmlformats.org/drawingml/2006/main">
            <a:ext uri="{FF2B5EF4-FFF2-40B4-BE49-F238E27FC236}">
              <a16:creationId xmlns:a16="http://schemas.microsoft.com/office/drawing/2014/main" xmlns="" id="{716D69B3-837B-4DE0-9499-58C44DB542C6}"/>
            </a:ext>
          </a:extLst>
        </cdr:cNvPr>
        <cdr:cNvCxnSpPr/>
      </cdr:nvCxnSpPr>
      <cdr:spPr>
        <a:xfrm xmlns:a="http://schemas.openxmlformats.org/drawingml/2006/main" flipH="1" flipV="1">
          <a:off x="628650" y="1971675"/>
          <a:ext cx="3248026" cy="952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0.46959</cdr:x>
      <cdr:y>0.0877</cdr:y>
    </cdr:from>
    <cdr:to>
      <cdr:x>0.47036</cdr:x>
      <cdr:y>0.80825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xmlns="" id="{EAEE6734-6DC3-4113-8FC6-FDCDF61E9281}"/>
            </a:ext>
          </a:extLst>
        </cdr:cNvPr>
        <cdr:cNvCxnSpPr/>
      </cdr:nvCxnSpPr>
      <cdr:spPr>
        <a:xfrm xmlns:a="http://schemas.openxmlformats.org/drawingml/2006/main" flipH="1">
          <a:off x="1936750" y="374650"/>
          <a:ext cx="3176" cy="307816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0.01625</cdr:x>
      <cdr:y>0.05434</cdr:y>
    </cdr:from>
    <cdr:to>
      <cdr:x>0.10481</cdr:x>
      <cdr:y>0.13265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787" y="149884"/>
          <a:ext cx="76201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i="1" dirty="0" smtClean="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rPr>
            <a:t>тыс</a:t>
          </a:r>
          <a:r>
            <a:rPr lang="ru-RU" sz="1100" i="1" dirty="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rPr>
            <a:t>.</a:t>
          </a:r>
          <a:r>
            <a:rPr lang="ru-RU" sz="1100" i="1" baseline="0" dirty="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rPr>
            <a:t> чел.</a:t>
          </a:r>
          <a:endParaRPr lang="ru-RU" sz="1100" i="1" dirty="0">
            <a:solidFill>
              <a:schemeClr val="bg1">
                <a:lumMod val="50000"/>
              </a:schemeClr>
            </a:solidFill>
            <a:latin typeface="Arial Narrow" charset="0"/>
            <a:ea typeface="Arial Narrow" charset="0"/>
            <a:cs typeface="Arial Narrow" charset="0"/>
          </a:endParaRPr>
        </a:p>
      </cdr:txBody>
    </cdr:sp>
  </cdr:relSizeAnchor>
  <cdr:relSizeAnchor xmlns:cdr="http://schemas.openxmlformats.org/drawingml/2006/chartDrawing">
    <cdr:from>
      <cdr:x>0.26526</cdr:x>
      <cdr:y>0.31926</cdr:y>
    </cdr:from>
    <cdr:to>
      <cdr:x>0.35301</cdr:x>
      <cdr:y>0.3879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68546" y="1624011"/>
          <a:ext cx="783519" cy="34915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Arial Narrow" charset="0"/>
              <a:ea typeface="Arial Narrow" charset="0"/>
              <a:cs typeface="Arial Narrow" charset="0"/>
            </a:rPr>
            <a:t>  </a:t>
          </a:r>
          <a:r>
            <a:rPr lang="en-US" sz="1200" dirty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rPr>
            <a:t>- 4280</a:t>
          </a:r>
          <a:endParaRPr lang="ru-RU" sz="1200" dirty="0">
            <a:solidFill>
              <a:srgbClr val="C00000"/>
            </a:solidFill>
            <a:latin typeface="Arial Narrow" charset="0"/>
            <a:ea typeface="Arial Narrow" charset="0"/>
            <a:cs typeface="Arial Narrow" charset="0"/>
          </a:endParaRPr>
        </a:p>
      </cdr:txBody>
    </cdr:sp>
  </cdr:relSizeAnchor>
  <cdr:relSizeAnchor xmlns:cdr="http://schemas.openxmlformats.org/drawingml/2006/chartDrawing">
    <cdr:from>
      <cdr:x>0.35301</cdr:x>
      <cdr:y>0.25063</cdr:y>
    </cdr:from>
    <cdr:to>
      <cdr:x>0.44077</cdr:x>
      <cdr:y>0.31926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52065" y="1274903"/>
          <a:ext cx="783608" cy="34910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>
              <a:solidFill>
                <a:srgbClr val="00B050"/>
              </a:solidFill>
              <a:latin typeface="Arial Narrow" charset="0"/>
              <a:ea typeface="Arial Narrow" charset="0"/>
              <a:cs typeface="Arial Narrow" charset="0"/>
            </a:rPr>
            <a:t>  +3084</a:t>
          </a:r>
          <a:endParaRPr lang="ru-RU" sz="1200">
            <a:solidFill>
              <a:srgbClr val="00B050"/>
            </a:solidFill>
            <a:latin typeface="Arial Narrow" charset="0"/>
            <a:ea typeface="Arial Narrow" charset="0"/>
            <a:cs typeface="Arial Narrow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0.36551</cdr:x>
      <cdr:y>0.1575</cdr:y>
    </cdr:from>
    <cdr:to>
      <cdr:x>0.9605</cdr:x>
      <cdr:y>0.37138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3220266" y="367076"/>
          <a:ext cx="5242083" cy="498480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dash"/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0.06556</cdr:x>
      <cdr:y>0.07464</cdr:y>
    </cdr:from>
    <cdr:to>
      <cdr:x>0.30435</cdr:x>
      <cdr:y>0.1411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3250" y="253784"/>
          <a:ext cx="2197142" cy="2259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>
              <a:latin typeface="Arial Narrow" charset="0"/>
              <a:ea typeface="Arial Narrow" charset="0"/>
              <a:cs typeface="Arial Narrow" charset="0"/>
            </a:rPr>
            <a:t>семейные</a:t>
          </a:r>
          <a:r>
            <a:rPr lang="ru-RU" sz="1200" baseline="0">
              <a:latin typeface="Arial Narrow" charset="0"/>
              <a:ea typeface="Arial Narrow" charset="0"/>
              <a:cs typeface="Arial Narrow" charset="0"/>
            </a:rPr>
            <a:t> группы</a:t>
          </a:r>
          <a:endParaRPr lang="ru-RU" sz="1200">
            <a:latin typeface="Arial Narrow" charset="0"/>
            <a:ea typeface="Arial Narrow" charset="0"/>
            <a:cs typeface="Arial Narrow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BA16E-410E-4FAB-9966-22806ECC82A9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6B73F-1CAF-4F36-89D5-1D7D32955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80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планируется снижение охвата для детей в возрасте с 3 до 7 лет, надо пояснять почему. И неясно, что такое год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предшкольной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подготовки. Идея старая, да и сейчас наверняка уже 90% охвата есть. Что планируется конкретно сделать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АЛС Заметка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смущает закрепление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предшкольной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подготовки» как специального этапа. Поступление в начальную школу скорее должно быть плавным переходом, а не чем-то, к чему надо специально готовиться. И для этого надо содержательно иначе организовывать пребывание в детском саду.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[Придерживаюсь близкой точки зрения. Задачи этого этапа – в первую очередь: создание сред и ситуаций для развития широкого спектра способностей и качеств ребенка, анализ и диагностика различных форм деятельности ребенка, прогнозирование и выработка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рекомендациий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построению его дальнейшей образовательной траектории, а также: знакомство ребенка с различными формами организации образовательного процесса, с которыми он встретится в школе.]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A574-1F1B-5241-ADDA-328E27E077E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4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 Республике Калмыкия в 2015 году зафиксированы самые максимальные значения по удельному весу численности детей-инвалидов и высокая дифференциация динамики внутри региона как  в городских поселениях, так и в сельской местности. В городских поселениях значения доли детей-инвалидов составили 4,7% относительно 1,3% в 2014 году, и в сельской местности - 5,4% в 2015 году относительно 0,8% в 2014 году.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73F-1CAF-4F36-89D5-1D7D3295544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73F-1CAF-4F36-89D5-1D7D3295544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0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20820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392268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235208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019483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10060A-9049-4E69-82FC-5B0CBBEE53C3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540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84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3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53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90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24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0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862122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09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93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70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8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95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4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67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65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62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5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1241089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52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11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29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5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40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81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06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74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03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6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750576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79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16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04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7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845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25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9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650753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740686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6438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389746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292490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457200">
              <a:defRPr sz="1200">
                <a:solidFill>
                  <a:srgbClr val="898989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sym typeface="Calibri"/>
              </a:rPr>
              <a:pPr hangingPunct="0"/>
              <a:t>‹#›</a:t>
            </a:fld>
            <a:endParaRPr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94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8" r:id="rId13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4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2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0060A-9049-4E69-82FC-5B0CBBEE5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091B4-FEDF-4F4F-97C0-AE1EE101D0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4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bankinai@yandex.r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2.jpe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55588" y="6415087"/>
            <a:ext cx="414337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 dirty="0" err="1"/>
              <a:t>Высшая</a:t>
            </a:r>
            <a:r>
              <a:rPr kern="0" dirty="0"/>
              <a:t> </a:t>
            </a:r>
            <a:r>
              <a:rPr kern="0" dirty="0" err="1"/>
              <a:t>школа</a:t>
            </a:r>
            <a:r>
              <a:rPr kern="0" dirty="0"/>
              <a:t> </a:t>
            </a:r>
            <a:r>
              <a:rPr kern="0" dirty="0" err="1" smtClean="0"/>
              <a:t>экономики</a:t>
            </a:r>
            <a:r>
              <a:rPr lang="ru-RU" kern="0" dirty="0" smtClean="0"/>
              <a:t>, </a:t>
            </a:r>
            <a:r>
              <a:rPr lang="is-IS" kern="0" dirty="0" smtClean="0"/>
              <a:t>Москва, 2017</a:t>
            </a:r>
            <a:endParaRPr kern="0" dirty="0"/>
          </a:p>
        </p:txBody>
      </p:sp>
      <p:sp>
        <p:nvSpPr>
          <p:cNvPr id="134" name="Shape 134"/>
          <p:cNvSpPr/>
          <p:nvPr/>
        </p:nvSpPr>
        <p:spPr>
          <a:xfrm>
            <a:off x="7300913" y="2255838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5" name="Shape 135"/>
          <p:cNvSpPr/>
          <p:nvPr/>
        </p:nvSpPr>
        <p:spPr>
          <a:xfrm>
            <a:off x="7300913" y="3967162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6" name="Shape 136"/>
          <p:cNvSpPr/>
          <p:nvPr/>
        </p:nvSpPr>
        <p:spPr>
          <a:xfrm>
            <a:off x="7300913" y="5591175"/>
            <a:ext cx="66291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714616" y="1477327"/>
            <a:ext cx="76328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24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hangingPunct="0"/>
            <a:endParaRPr lang="ru-RU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26679"/>
            <a:ext cx="86368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Раннее развитие </a:t>
            </a:r>
            <a:endParaRPr lang="ru-RU" sz="32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и 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дошкольное образование: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опыт 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России.</a:t>
            </a:r>
          </a:p>
          <a:p>
            <a:pPr algn="ctr"/>
            <a:endParaRPr lang="en-US" sz="32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Доклад на Российско-китайском диалоге образовательных стратегий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Китай – </a:t>
            </a:r>
            <a:r>
              <a:rPr lang="ru-RU" sz="3200" b="1" dirty="0" err="1" smtClean="0">
                <a:solidFill>
                  <a:srgbClr val="002060"/>
                </a:solidFill>
                <a:latin typeface="Arial Narrow" pitchFamily="34" charset="0"/>
              </a:rPr>
              <a:t>Гуанджоу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 – 13 </a:t>
            </a:r>
            <a:r>
              <a:rPr lang="ru-RU" sz="3200" b="1" dirty="0" err="1" smtClean="0">
                <a:solidFill>
                  <a:srgbClr val="002060"/>
                </a:solidFill>
                <a:latin typeface="Arial Narrow" pitchFamily="34" charset="0"/>
              </a:rPr>
              <a:t>сент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 2017 года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0428" y="13032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2000" b="1" dirty="0">
                <a:solidFill>
                  <a:srgbClr val="002060"/>
                </a:solidFill>
              </a:rPr>
              <a:t>И. В. Абанкина, проф.</a:t>
            </a:r>
          </a:p>
          <a:p>
            <a:pPr algn="r">
              <a:spcBef>
                <a:spcPct val="0"/>
              </a:spcBef>
            </a:pPr>
            <a:r>
              <a:rPr lang="ru-RU" altLang="ru-RU" sz="2000" b="1" dirty="0">
                <a:solidFill>
                  <a:srgbClr val="002060"/>
                </a:solidFill>
              </a:rPr>
              <a:t>Директор Института развития образования НИУ ВШЭ </a:t>
            </a:r>
          </a:p>
          <a:p>
            <a:pPr algn="r">
              <a:spcBef>
                <a:spcPct val="0"/>
              </a:spcBef>
            </a:pPr>
            <a:endParaRPr lang="ru-RU" alt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ИА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9597"/>
            <a:ext cx="1512168" cy="21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79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55588" y="6415087"/>
            <a:ext cx="414337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 dirty="0" err="1"/>
              <a:t>Высшая</a:t>
            </a:r>
            <a:r>
              <a:rPr kern="0" dirty="0"/>
              <a:t> </a:t>
            </a:r>
            <a:r>
              <a:rPr kern="0" dirty="0" err="1"/>
              <a:t>школа</a:t>
            </a:r>
            <a:r>
              <a:rPr kern="0" dirty="0"/>
              <a:t> </a:t>
            </a:r>
            <a:r>
              <a:rPr kern="0" dirty="0" err="1" smtClean="0"/>
              <a:t>экономики</a:t>
            </a:r>
            <a:r>
              <a:rPr lang="ru-RU" kern="0" dirty="0" smtClean="0"/>
              <a:t>, </a:t>
            </a:r>
            <a:r>
              <a:rPr lang="is-IS" kern="0" dirty="0" smtClean="0"/>
              <a:t>Москва, 2017</a:t>
            </a:r>
            <a:endParaRPr kern="0" dirty="0"/>
          </a:p>
        </p:txBody>
      </p:sp>
      <p:sp>
        <p:nvSpPr>
          <p:cNvPr id="134" name="Shape 134"/>
          <p:cNvSpPr/>
          <p:nvPr/>
        </p:nvSpPr>
        <p:spPr>
          <a:xfrm>
            <a:off x="7300913" y="2255838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5" name="Shape 135"/>
          <p:cNvSpPr/>
          <p:nvPr/>
        </p:nvSpPr>
        <p:spPr>
          <a:xfrm>
            <a:off x="7300913" y="3967162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6" name="Shape 136"/>
          <p:cNvSpPr/>
          <p:nvPr/>
        </p:nvSpPr>
        <p:spPr>
          <a:xfrm>
            <a:off x="7300913" y="5591175"/>
            <a:ext cx="66291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305121" y="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За 7 лет демографического роста сеть детских садов выросла и увеличились площади детских садов на 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5,5 млн. кв. км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Ввиду интенсивного роста 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численности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воспитанников, соотношение  площади на 1 ученика постепенно снижается 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372244"/>
              </p:ext>
            </p:extLst>
          </p:nvPr>
        </p:nvGraphicFramePr>
        <p:xfrm>
          <a:off x="0" y="3890358"/>
          <a:ext cx="9144000" cy="225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051988"/>
              </p:ext>
            </p:extLst>
          </p:nvPr>
        </p:nvGraphicFramePr>
        <p:xfrm>
          <a:off x="255587" y="1196752"/>
          <a:ext cx="8701537" cy="2245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376621" y="6206307"/>
            <a:ext cx="75613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Источник: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Расчет по Форме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ФСН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85-К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3" y="1556792"/>
            <a:ext cx="78802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i="1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м</a:t>
            </a:r>
            <a:r>
              <a:rPr lang="ru-RU" sz="1100" i="1" smtClean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лн</a:t>
            </a: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. кв. км.</a:t>
            </a:r>
            <a:endParaRPr kumimoji="0" lang="ru-RU" sz="1100" b="0" i="1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Arial Narrow" charset="0"/>
              <a:ea typeface="Arial Narrow" charset="0"/>
              <a:cs typeface="Arial Narrow" charset="0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4207199"/>
            <a:ext cx="78802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кв. м.</a:t>
            </a:r>
            <a:endParaRPr kumimoji="0" lang="ru-RU" sz="1100" b="0" i="1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Arial Narrow" charset="0"/>
              <a:ea typeface="Arial Narrow" charset="0"/>
              <a:cs typeface="Arial Narrow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882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55588" y="6415087"/>
            <a:ext cx="414337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 dirty="0" err="1"/>
              <a:t>Высшая</a:t>
            </a:r>
            <a:r>
              <a:rPr kern="0" dirty="0"/>
              <a:t> </a:t>
            </a:r>
            <a:r>
              <a:rPr kern="0" dirty="0" err="1"/>
              <a:t>школа</a:t>
            </a:r>
            <a:r>
              <a:rPr kern="0" dirty="0"/>
              <a:t> </a:t>
            </a:r>
            <a:r>
              <a:rPr kern="0" dirty="0" err="1" smtClean="0"/>
              <a:t>экономики</a:t>
            </a:r>
            <a:r>
              <a:rPr lang="ru-RU" kern="0" dirty="0" smtClean="0"/>
              <a:t>, </a:t>
            </a:r>
            <a:r>
              <a:rPr lang="is-IS" kern="0" dirty="0" smtClean="0"/>
              <a:t>Москва, 2017</a:t>
            </a:r>
            <a:endParaRPr kern="0" dirty="0"/>
          </a:p>
        </p:txBody>
      </p:sp>
      <p:sp>
        <p:nvSpPr>
          <p:cNvPr id="134" name="Shape 134"/>
          <p:cNvSpPr/>
          <p:nvPr/>
        </p:nvSpPr>
        <p:spPr>
          <a:xfrm>
            <a:off x="7300913" y="2255838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5" name="Shape 135"/>
          <p:cNvSpPr/>
          <p:nvPr/>
        </p:nvSpPr>
        <p:spPr>
          <a:xfrm>
            <a:off x="7300913" y="3967162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6" name="Shape 136"/>
          <p:cNvSpPr/>
          <p:nvPr/>
        </p:nvSpPr>
        <p:spPr>
          <a:xfrm>
            <a:off x="7300913" y="5591175"/>
            <a:ext cx="66291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376621" y="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Педагоги стали активно использовать электронные ресурсы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Педагоги негосударственных детских садов фактически догнали в активности использования электронных ресурсов педагогов государственных детских садов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6621" y="6206307"/>
            <a:ext cx="75613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Источник</a:t>
            </a:r>
            <a:r>
              <a:rPr lang="ru-RU" sz="800" b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sz="8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Мониторинг экономики образования (МЭО</a:t>
            </a:r>
            <a:r>
              <a:rPr lang="ru-RU" sz="8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937" y="1541195"/>
            <a:ext cx="87538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 </a:t>
            </a:r>
            <a:r>
              <a:rPr lang="ru-RU" sz="2400" b="1" dirty="0">
                <a:solidFill>
                  <a:srgbClr val="002060"/>
                </a:solidFill>
              </a:rPr>
              <a:t>результатам Мониторинга экономики образования</a:t>
            </a:r>
            <a:r>
              <a:rPr lang="ru-RU" sz="2400" b="1" dirty="0" smtClean="0">
                <a:solidFill>
                  <a:srgbClr val="002060"/>
                </a:solidFill>
              </a:rPr>
              <a:t>, проводимые </a:t>
            </a:r>
            <a:r>
              <a:rPr lang="ru-RU" sz="2400" b="1" dirty="0">
                <a:solidFill>
                  <a:srgbClr val="002060"/>
                </a:solidFill>
              </a:rPr>
              <a:t>НИУ </a:t>
            </a:r>
            <a:r>
              <a:rPr lang="ru-RU" sz="2400" b="1" dirty="0" smtClean="0">
                <a:solidFill>
                  <a:srgbClr val="002060"/>
                </a:solidFill>
              </a:rPr>
              <a:t>ВШЭ,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В 2015 году электронными библиотеками, образовательными и научными порталами пользовались </a:t>
            </a:r>
            <a:r>
              <a:rPr lang="ru-RU" sz="2400" b="1" dirty="0" smtClean="0">
                <a:solidFill>
                  <a:srgbClr val="C00000"/>
                </a:solidFill>
              </a:rPr>
              <a:t>37% </a:t>
            </a:r>
            <a:r>
              <a:rPr lang="ru-RU" sz="2400" b="1" dirty="0" smtClean="0">
                <a:solidFill>
                  <a:srgbClr val="002060"/>
                </a:solidFill>
              </a:rPr>
              <a:t>педагогов дошкольного образования как в государственном, так и в частном секторе. 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Материалами из Интернета пользовались: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66,5% </a:t>
            </a:r>
            <a:r>
              <a:rPr lang="ru-RU" sz="2400" b="1" dirty="0" smtClean="0">
                <a:solidFill>
                  <a:srgbClr val="002060"/>
                </a:solidFill>
              </a:rPr>
              <a:t>педагогов государственных детских садов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63% </a:t>
            </a:r>
            <a:r>
              <a:rPr lang="ru-RU" sz="2400" b="1" dirty="0" smtClean="0">
                <a:solidFill>
                  <a:srgbClr val="002060"/>
                </a:solidFill>
              </a:rPr>
              <a:t>педагогов частных детских садов.</a:t>
            </a:r>
            <a:r>
              <a:rPr lang="ru-RU" sz="2800" b="1" dirty="0" smtClean="0">
                <a:solidFill>
                  <a:srgbClr val="00206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25615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55588" y="6415087"/>
            <a:ext cx="414337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 dirty="0" err="1"/>
              <a:t>Высшая</a:t>
            </a:r>
            <a:r>
              <a:rPr kern="0" dirty="0"/>
              <a:t> </a:t>
            </a:r>
            <a:r>
              <a:rPr kern="0" dirty="0" err="1"/>
              <a:t>школа</a:t>
            </a:r>
            <a:r>
              <a:rPr kern="0" dirty="0"/>
              <a:t> </a:t>
            </a:r>
            <a:r>
              <a:rPr kern="0" dirty="0" err="1" smtClean="0"/>
              <a:t>экономики</a:t>
            </a:r>
            <a:r>
              <a:rPr lang="ru-RU" kern="0" dirty="0" smtClean="0"/>
              <a:t>, </a:t>
            </a:r>
            <a:r>
              <a:rPr lang="is-IS" kern="0" dirty="0" smtClean="0"/>
              <a:t>Москва, 2017</a:t>
            </a:r>
            <a:endParaRPr kern="0" dirty="0"/>
          </a:p>
        </p:txBody>
      </p:sp>
      <p:sp>
        <p:nvSpPr>
          <p:cNvPr id="134" name="Shape 134"/>
          <p:cNvSpPr/>
          <p:nvPr/>
        </p:nvSpPr>
        <p:spPr>
          <a:xfrm>
            <a:off x="7300913" y="2255838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5" name="Shape 135"/>
          <p:cNvSpPr/>
          <p:nvPr/>
        </p:nvSpPr>
        <p:spPr>
          <a:xfrm>
            <a:off x="7300913" y="3967162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6" name="Shape 136"/>
          <p:cNvSpPr/>
          <p:nvPr/>
        </p:nvSpPr>
        <p:spPr>
          <a:xfrm>
            <a:off x="7300913" y="5591175"/>
            <a:ext cx="66291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1333322" y="33265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Наметилась тенденция роста педагогического персонала в структуре кадров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615243"/>
              </p:ext>
            </p:extLst>
          </p:nvPr>
        </p:nvGraphicFramePr>
        <p:xfrm>
          <a:off x="-6551" y="1340768"/>
          <a:ext cx="6306743" cy="4500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6172200" y="2996952"/>
            <a:ext cx="127992" cy="9702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376621" y="6206307"/>
            <a:ext cx="75613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Источник: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Расчет по Форме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ФСН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85-К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75744"/>
              </p:ext>
            </p:extLst>
          </p:nvPr>
        </p:nvGraphicFramePr>
        <p:xfrm>
          <a:off x="6172200" y="1340768"/>
          <a:ext cx="2971800" cy="460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686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55588" y="6415087"/>
            <a:ext cx="414337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 dirty="0" err="1"/>
              <a:t>Высшая</a:t>
            </a:r>
            <a:r>
              <a:rPr kern="0" dirty="0"/>
              <a:t> </a:t>
            </a:r>
            <a:r>
              <a:rPr kern="0" dirty="0" err="1"/>
              <a:t>школа</a:t>
            </a:r>
            <a:r>
              <a:rPr kern="0" dirty="0"/>
              <a:t> </a:t>
            </a:r>
            <a:r>
              <a:rPr kern="0" dirty="0" err="1" smtClean="0"/>
              <a:t>экономики</a:t>
            </a:r>
            <a:r>
              <a:rPr lang="ru-RU" kern="0" dirty="0" smtClean="0"/>
              <a:t>, </a:t>
            </a:r>
            <a:r>
              <a:rPr lang="is-IS" kern="0" dirty="0" smtClean="0"/>
              <a:t>Москва, 2017</a:t>
            </a:r>
            <a:endParaRPr kern="0" dirty="0"/>
          </a:p>
        </p:txBody>
      </p:sp>
      <p:sp>
        <p:nvSpPr>
          <p:cNvPr id="134" name="Shape 134"/>
          <p:cNvSpPr/>
          <p:nvPr/>
        </p:nvSpPr>
        <p:spPr>
          <a:xfrm>
            <a:off x="7300913" y="2255838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5" name="Shape 135"/>
          <p:cNvSpPr/>
          <p:nvPr/>
        </p:nvSpPr>
        <p:spPr>
          <a:xfrm>
            <a:off x="7300913" y="3967162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6" name="Shape 136"/>
          <p:cNvSpPr/>
          <p:nvPr/>
        </p:nvSpPr>
        <p:spPr>
          <a:xfrm>
            <a:off x="7300913" y="5591175"/>
            <a:ext cx="66291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333322" y="33265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Педагогов с высшим образованием становится больше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979374"/>
              </p:ext>
            </p:extLst>
          </p:nvPr>
        </p:nvGraphicFramePr>
        <p:xfrm>
          <a:off x="444500" y="1196751"/>
          <a:ext cx="8255000" cy="4849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76621" y="6063761"/>
            <a:ext cx="7561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Источник: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2008-2015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гг. /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Статистический сборник Индикаторы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образования: 2016. НИУ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ВШЭ</a:t>
            </a:r>
          </a:p>
          <a:p>
            <a:pPr algn="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2016 г. / Расчет по Форме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ФСН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85-К и данным Росстата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ru-RU" sz="8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ru-RU" sz="8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483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55588" y="6415087"/>
            <a:ext cx="414337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 dirty="0" err="1"/>
              <a:t>Высшая</a:t>
            </a:r>
            <a:r>
              <a:rPr kern="0" dirty="0"/>
              <a:t> </a:t>
            </a:r>
            <a:r>
              <a:rPr kern="0" dirty="0" err="1"/>
              <a:t>школа</a:t>
            </a:r>
            <a:r>
              <a:rPr kern="0" dirty="0"/>
              <a:t> </a:t>
            </a:r>
            <a:r>
              <a:rPr kern="0" dirty="0" err="1" smtClean="0"/>
              <a:t>экономики</a:t>
            </a:r>
            <a:r>
              <a:rPr lang="ru-RU" kern="0" dirty="0" smtClean="0"/>
              <a:t>, </a:t>
            </a:r>
            <a:r>
              <a:rPr lang="is-IS" kern="0" dirty="0" smtClean="0"/>
              <a:t>Москва, 2017</a:t>
            </a:r>
            <a:endParaRPr kern="0" dirty="0"/>
          </a:p>
        </p:txBody>
      </p:sp>
      <p:sp>
        <p:nvSpPr>
          <p:cNvPr id="134" name="Shape 134"/>
          <p:cNvSpPr/>
          <p:nvPr/>
        </p:nvSpPr>
        <p:spPr>
          <a:xfrm>
            <a:off x="7300913" y="2255838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5" name="Shape 135"/>
          <p:cNvSpPr/>
          <p:nvPr/>
        </p:nvSpPr>
        <p:spPr>
          <a:xfrm>
            <a:off x="7300913" y="3967162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6" name="Shape 136"/>
          <p:cNvSpPr/>
          <p:nvPr/>
        </p:nvSpPr>
        <p:spPr>
          <a:xfrm>
            <a:off x="7300913" y="5591175"/>
            <a:ext cx="66291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173617"/>
              </p:ext>
            </p:extLst>
          </p:nvPr>
        </p:nvGraphicFramePr>
        <p:xfrm>
          <a:off x="0" y="1340768"/>
          <a:ext cx="8966169" cy="5063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1" y="1844824"/>
            <a:ext cx="932036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м</a:t>
            </a:r>
            <a:r>
              <a:rPr lang="ru-RU" sz="1100" i="1" smtClean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лрд</a:t>
            </a: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. руб.</a:t>
            </a:r>
            <a:endParaRPr lang="ru-RU" sz="1100" i="1" dirty="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4822" y="6211868"/>
            <a:ext cx="7561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Источник: </a:t>
            </a:r>
            <a:r>
              <a:rPr lang="sk-SK" sz="8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Расчеты</a:t>
            </a:r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k-SK" sz="8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на</a:t>
            </a:r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k-SK" sz="8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основании</a:t>
            </a:r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k-SK" sz="8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данных</a:t>
            </a:r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k-SK" sz="8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сайта</a:t>
            </a:r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k-SK" sz="8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Казначейства</a:t>
            </a:r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k-SK" sz="8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России</a:t>
            </a:r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(http://</a:t>
            </a:r>
            <a:r>
              <a:rPr lang="sk-SK" sz="8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www.roskazna.ru</a:t>
            </a:r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sk-SK" sz="8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ispolnenie-byudzhetov</a:t>
            </a:r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sk-SK" sz="8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konsolidirovannyj-byudzhet</a:t>
            </a:r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/)</a:t>
            </a:r>
          </a:p>
          <a:p>
            <a:pPr algn="r"/>
            <a:endParaRPr lang="ru-RU" sz="8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ru-RU" sz="8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59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53471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435100"/>
            <a:ext cx="4175646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2030 – поколение </a:t>
            </a:r>
            <a:r>
              <a:rPr lang="en-US" sz="2800" b="1" dirty="0" smtClean="0">
                <a:solidFill>
                  <a:srgbClr val="C00000"/>
                </a:solidFill>
              </a:rPr>
              <a:t>Y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318" y="1417588"/>
            <a:ext cx="3240360" cy="4691063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2018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Позитив – высокий охват детей, внедрение стандартов качества образовательных программ, присмотр и уход</a:t>
            </a:r>
          </a:p>
          <a:p>
            <a:endParaRPr lang="ru-RU" dirty="0"/>
          </a:p>
          <a:p>
            <a:r>
              <a:rPr lang="ru-RU" sz="19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Проблемы: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Стандартные программы без учета индивидуальных особенностей детей</a:t>
            </a:r>
          </a:p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Низкая вовлеченность родителей и предпринимателей в раннее развитие и дошкольное образование</a:t>
            </a:r>
          </a:p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Сохранение неравенства в зависимости от места проживания семей, недостаток инфраструктуры в селах и малых городах</a:t>
            </a:r>
          </a:p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716016" y="2143091"/>
            <a:ext cx="3935832" cy="944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6400" dirty="0" smtClean="0"/>
          </a:p>
          <a:p>
            <a:pPr algn="l"/>
            <a:r>
              <a:rPr lang="ru-RU" sz="4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Вызовы: смещение приоритетов </a:t>
            </a:r>
          </a:p>
          <a:p>
            <a:pPr algn="l"/>
            <a:endParaRPr lang="ru-RU" sz="4800" dirty="0">
              <a:latin typeface="Arial Black" panose="020B0A04020102020204" pitchFamily="34" charset="0"/>
            </a:endParaRPr>
          </a:p>
          <a:p>
            <a:pPr algn="l"/>
            <a:r>
              <a:rPr lang="ru-RU" sz="4800" dirty="0" smtClean="0">
                <a:latin typeface="Arial Black" panose="020B0A04020102020204" pitchFamily="34" charset="0"/>
              </a:rPr>
              <a:t>Воспитание навыков </a:t>
            </a:r>
            <a:r>
              <a:rPr lang="en-US" sz="4800" dirty="0" smtClean="0">
                <a:latin typeface="Arial Black" panose="020B0A04020102020204" pitchFamily="34" charset="0"/>
              </a:rPr>
              <a:t>XXI</a:t>
            </a:r>
            <a:r>
              <a:rPr lang="ru-RU" sz="4800" dirty="0" smtClean="0">
                <a:latin typeface="Arial Black" panose="020B0A04020102020204" pitchFamily="34" charset="0"/>
              </a:rPr>
              <a:t> века: 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Arial Black" panose="020B0A04020102020204" pitchFamily="34" charset="0"/>
              </a:rPr>
              <a:t>ранняя социализация, 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Arial Black" panose="020B0A04020102020204" pitchFamily="34" charset="0"/>
              </a:rPr>
              <a:t>воспитание креативности, творческих способностей, 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Arial Black" panose="020B0A04020102020204" pitchFamily="34" charset="0"/>
              </a:rPr>
              <a:t>коммуникабельность, 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Arial Black" panose="020B0A04020102020204" pitchFamily="34" charset="0"/>
              </a:rPr>
              <a:t>самостоятельность</a:t>
            </a:r>
          </a:p>
          <a:p>
            <a:pPr algn="l"/>
            <a:endParaRPr lang="ru-RU" sz="4800" dirty="0" smtClean="0">
              <a:latin typeface="Arial Black" panose="020B0A04020102020204" pitchFamily="34" charset="0"/>
            </a:endParaRPr>
          </a:p>
          <a:p>
            <a:pPr algn="l"/>
            <a:r>
              <a:rPr lang="ru-RU" sz="4800" dirty="0" smtClean="0">
                <a:latin typeface="Arial Black" panose="020B0A04020102020204" pitchFamily="34" charset="0"/>
              </a:rPr>
              <a:t>Интеграция ресурсов государства, семей и бизнеса</a:t>
            </a:r>
          </a:p>
          <a:p>
            <a:pPr algn="l"/>
            <a:endParaRPr lang="ru-RU" sz="4800" dirty="0" smtClean="0">
              <a:latin typeface="Arial Black" panose="020B0A04020102020204" pitchFamily="34" charset="0"/>
            </a:endParaRPr>
          </a:p>
          <a:p>
            <a:pPr algn="l"/>
            <a:r>
              <a:rPr lang="ru-RU" sz="4800" b="1" dirty="0" smtClean="0">
                <a:latin typeface="Arial Black" panose="020B0A04020102020204" pitchFamily="34" charset="0"/>
                <a:ea typeface="Segoe UI" charset="0"/>
                <a:cs typeface="Segoe UI" charset="0"/>
              </a:rPr>
              <a:t>Общедоступный психолого-педагогический патронат с мобильными сервисами</a:t>
            </a:r>
          </a:p>
          <a:p>
            <a:pPr algn="l"/>
            <a:endParaRPr lang="ru-RU" sz="4800" b="1" dirty="0" smtClean="0">
              <a:latin typeface="Arial Black" panose="020B0A04020102020204" pitchFamily="34" charset="0"/>
              <a:ea typeface="Segoe UI" charset="0"/>
              <a:cs typeface="Segoe UI" charset="0"/>
            </a:endParaRPr>
          </a:p>
          <a:p>
            <a:pPr algn="l"/>
            <a:r>
              <a:rPr lang="ru-RU" sz="4800" b="1" dirty="0" smtClean="0">
                <a:latin typeface="Arial Black" panose="020B0A04020102020204" pitchFamily="34" charset="0"/>
                <a:ea typeface="Segoe UI" charset="0"/>
                <a:cs typeface="Segoe UI" charset="0"/>
              </a:rPr>
              <a:t>Персонализация образовательных траекторий</a:t>
            </a:r>
            <a:endParaRPr lang="ru-RU" sz="4500" dirty="0" smtClean="0">
              <a:latin typeface="Arial Black" panose="020B0A04020102020204" pitchFamily="34" charset="0"/>
            </a:endParaRPr>
          </a:p>
          <a:p>
            <a:endParaRPr lang="ru-RU" sz="45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06908"/>
            <a:ext cx="7199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Проблемы дошкольного образования и раннего </a:t>
            </a:r>
            <a:r>
              <a:rPr lang="ru-RU" sz="2000" b="1" dirty="0" smtClean="0">
                <a:solidFill>
                  <a:schemeClr val="bg1"/>
                </a:solidFill>
              </a:rPr>
              <a:t>развития и вызовы будущего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11" descr="Мальчикбез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79" y="2615520"/>
            <a:ext cx="12241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3824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02730"/>
            <a:ext cx="9144000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Высшая школа экономики, Москва, 2016 </a:t>
            </a:r>
            <a:r>
              <a:rPr lang="en-US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www.hse.ru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61048"/>
            <a:ext cx="64008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101000, Россия, Москва, Потаповский пер. 16, стр.10</a:t>
            </a:r>
          </a:p>
          <a:p>
            <a:pPr algn="ctr"/>
            <a:r>
              <a:rPr lang="ru-RU" sz="16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Тел.: (495) 772-95-90*22073</a:t>
            </a:r>
            <a:endParaRPr lang="en-US" sz="1600" dirty="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pPr algn="ctr"/>
            <a:r>
              <a:rPr lang="en-US" sz="16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www.hse.ru</a:t>
            </a:r>
            <a:endParaRPr lang="ru-RU" sz="1600" dirty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743200" y="5661248"/>
            <a:ext cx="6400800" cy="3848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abankinai@hse.ru</a:t>
            </a:r>
            <a:endParaRPr lang="en-US" sz="2000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Существующая структура </a:t>
            </a:r>
            <a:r>
              <a:rPr lang="ru-RU" sz="2400" b="1" dirty="0">
                <a:solidFill>
                  <a:schemeClr val="bg1"/>
                </a:solidFill>
              </a:rPr>
              <a:t>дошкольного </a:t>
            </a:r>
            <a:r>
              <a:rPr lang="ru-RU" sz="2400" b="1" dirty="0" smtClean="0">
                <a:solidFill>
                  <a:schemeClr val="bg1"/>
                </a:solidFill>
              </a:rPr>
              <a:t>образования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E8C8-5E7C-094A-A333-DAE1C2AC6407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Центр стратегических разработок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281E-F444-1144-B042-5FE9A7BB944A}" type="slidenum">
              <a:rPr lang="ru-RU" smtClean="0"/>
              <a:t>2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85673" y="5579773"/>
            <a:ext cx="62908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1929990" y="5472425"/>
            <a:ext cx="6594333" cy="498422"/>
            <a:chOff x="1417803" y="5791203"/>
            <a:chExt cx="7748009" cy="103619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587500" y="5791203"/>
              <a:ext cx="7410257" cy="116300"/>
              <a:chOff x="1587500" y="5676900"/>
              <a:chExt cx="7410257" cy="230600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1587500" y="5676900"/>
                <a:ext cx="0" cy="230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V="1">
                <a:off x="2646108" y="5676900"/>
                <a:ext cx="0" cy="230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3704716" y="5676900"/>
                <a:ext cx="0" cy="230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4763324" y="5676900"/>
                <a:ext cx="0" cy="230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5821932" y="5676900"/>
                <a:ext cx="0" cy="230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6880540" y="5676900"/>
                <a:ext cx="0" cy="230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7939148" y="5676900"/>
                <a:ext cx="0" cy="230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8997757" y="5676900"/>
                <a:ext cx="0" cy="230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Группа 29"/>
            <p:cNvGrpSpPr/>
            <p:nvPr/>
          </p:nvGrpSpPr>
          <p:grpSpPr>
            <a:xfrm>
              <a:off x="1417803" y="6110629"/>
              <a:ext cx="7748009" cy="716765"/>
              <a:chOff x="1417803" y="6110629"/>
              <a:chExt cx="7748009" cy="716765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1417803" y="6110629"/>
                <a:ext cx="339409" cy="708709"/>
              </a:xfrm>
              <a:prstGeom prst="rect">
                <a:avLst/>
              </a:prstGeom>
            </p:spPr>
            <p:txBody>
              <a:bodyPr wrap="none" lIns="84301" tIns="42150" rIns="84301" bIns="42150">
                <a:spAutoFit/>
              </a:bodyPr>
              <a:lstStyle/>
              <a:p>
                <a:pPr algn="ctr"/>
                <a:r>
                  <a:rPr lang="ru-RU" sz="1662" b="1" dirty="0">
                    <a:latin typeface="Segoe UI Semibold" charset="0"/>
                    <a:ea typeface="Segoe UI Semibold" charset="0"/>
                    <a:cs typeface="Segoe UI Semibold" charset="0"/>
                  </a:rPr>
                  <a:t>0</a:t>
                </a: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2496187" y="6118685"/>
                <a:ext cx="299857" cy="708709"/>
              </a:xfrm>
              <a:prstGeom prst="rect">
                <a:avLst/>
              </a:prstGeom>
            </p:spPr>
            <p:txBody>
              <a:bodyPr wrap="none" lIns="84301" tIns="42150" rIns="84301" bIns="42150">
                <a:spAutoFit/>
              </a:bodyPr>
              <a:lstStyle/>
              <a:p>
                <a:pPr algn="ctr"/>
                <a:r>
                  <a:rPr lang="ru-RU" sz="1662" b="1" dirty="0">
                    <a:latin typeface="Segoe UI Semibold" charset="0"/>
                    <a:ea typeface="Segoe UI Semibold" charset="0"/>
                    <a:cs typeface="Segoe UI Semibold" charset="0"/>
                  </a:rPr>
                  <a:t>1</a:t>
                </a: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3554067" y="6118685"/>
                <a:ext cx="339409" cy="708709"/>
              </a:xfrm>
              <a:prstGeom prst="rect">
                <a:avLst/>
              </a:prstGeom>
            </p:spPr>
            <p:txBody>
              <a:bodyPr wrap="none" lIns="84301" tIns="42150" rIns="84301" bIns="42150">
                <a:spAutoFit/>
              </a:bodyPr>
              <a:lstStyle/>
              <a:p>
                <a:pPr algn="ctr"/>
                <a:r>
                  <a:rPr lang="ru-RU" sz="1662" b="1" dirty="0">
                    <a:latin typeface="Segoe UI Semibold" charset="0"/>
                    <a:ea typeface="Segoe UI Semibold" charset="0"/>
                    <a:cs typeface="Segoe UI Semibold" charset="0"/>
                  </a:rPr>
                  <a:t>2</a:t>
                </a: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4593627" y="6118685"/>
                <a:ext cx="339409" cy="708709"/>
              </a:xfrm>
              <a:prstGeom prst="rect">
                <a:avLst/>
              </a:prstGeom>
            </p:spPr>
            <p:txBody>
              <a:bodyPr wrap="none" lIns="84301" tIns="42150" rIns="84301" bIns="42150">
                <a:spAutoFit/>
              </a:bodyPr>
              <a:lstStyle/>
              <a:p>
                <a:pPr algn="ctr"/>
                <a:r>
                  <a:rPr lang="ru-RU" sz="1662" b="1" dirty="0">
                    <a:latin typeface="Segoe UI Semibold" charset="0"/>
                    <a:ea typeface="Segoe UI Semibold" charset="0"/>
                    <a:cs typeface="Segoe UI Semibold" charset="0"/>
                  </a:rPr>
                  <a:t>3</a:t>
                </a: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5649403" y="6118685"/>
                <a:ext cx="345059" cy="708709"/>
              </a:xfrm>
              <a:prstGeom prst="rect">
                <a:avLst/>
              </a:prstGeom>
            </p:spPr>
            <p:txBody>
              <a:bodyPr wrap="none" lIns="84301" tIns="42150" rIns="84301" bIns="42150">
                <a:spAutoFit/>
              </a:bodyPr>
              <a:lstStyle/>
              <a:p>
                <a:pPr algn="ctr"/>
                <a:r>
                  <a:rPr lang="ru-RU" sz="1662" b="1" dirty="0">
                    <a:latin typeface="Segoe UI Semibold" charset="0"/>
                    <a:ea typeface="Segoe UI Semibold" charset="0"/>
                    <a:cs typeface="Segoe UI Semibold" charset="0"/>
                  </a:rPr>
                  <a:t>4</a:t>
                </a: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710833" y="6118685"/>
                <a:ext cx="339409" cy="708709"/>
              </a:xfrm>
              <a:prstGeom prst="rect">
                <a:avLst/>
              </a:prstGeom>
            </p:spPr>
            <p:txBody>
              <a:bodyPr wrap="none" lIns="84301" tIns="42150" rIns="84301" bIns="42150">
                <a:spAutoFit/>
              </a:bodyPr>
              <a:lstStyle/>
              <a:p>
                <a:pPr algn="ctr"/>
                <a:r>
                  <a:rPr lang="ru-RU" sz="1662" b="1" dirty="0">
                    <a:latin typeface="Segoe UI Semibold" charset="0"/>
                    <a:ea typeface="Segoe UI Semibold" charset="0"/>
                    <a:cs typeface="Segoe UI Semibold" charset="0"/>
                  </a:rPr>
                  <a:t>5</a:t>
                </a: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7799242" y="6118685"/>
                <a:ext cx="339409" cy="708709"/>
              </a:xfrm>
              <a:prstGeom prst="rect">
                <a:avLst/>
              </a:prstGeom>
            </p:spPr>
            <p:txBody>
              <a:bodyPr wrap="none" lIns="84301" tIns="42150" rIns="84301" bIns="42150">
                <a:spAutoFit/>
              </a:bodyPr>
              <a:lstStyle/>
              <a:p>
                <a:pPr algn="ctr"/>
                <a:r>
                  <a:rPr lang="ru-RU" sz="1662" b="1" dirty="0">
                    <a:latin typeface="Segoe UI Semibold" charset="0"/>
                    <a:ea typeface="Segoe UI Semibold" charset="0"/>
                    <a:cs typeface="Segoe UI Semibold" charset="0"/>
                  </a:rPr>
                  <a:t>6</a:t>
                </a: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8832053" y="6118685"/>
                <a:ext cx="333759" cy="708709"/>
              </a:xfrm>
              <a:prstGeom prst="rect">
                <a:avLst/>
              </a:prstGeom>
            </p:spPr>
            <p:txBody>
              <a:bodyPr wrap="none" lIns="84301" tIns="42150" rIns="84301" bIns="42150">
                <a:spAutoFit/>
              </a:bodyPr>
              <a:lstStyle/>
              <a:p>
                <a:pPr algn="ctr"/>
                <a:r>
                  <a:rPr lang="ru-RU" sz="1662" b="1" dirty="0">
                    <a:latin typeface="Segoe UI Semibold" charset="0"/>
                    <a:ea typeface="Segoe UI Semibold" charset="0"/>
                    <a:cs typeface="Segoe UI Semibold" charset="0"/>
                  </a:rPr>
                  <a:t>7</a:t>
                </a:r>
              </a:p>
            </p:txBody>
          </p:sp>
        </p:grpSp>
      </p:grpSp>
      <p:sp>
        <p:nvSpPr>
          <p:cNvPr id="26" name="Прямоугольник 25"/>
          <p:cNvSpPr/>
          <p:nvPr/>
        </p:nvSpPr>
        <p:spPr>
          <a:xfrm>
            <a:off x="5052489" y="3657130"/>
            <a:ext cx="2680039" cy="525565"/>
          </a:xfrm>
          <a:prstGeom prst="rect">
            <a:avLst/>
          </a:prstGeom>
        </p:spPr>
        <p:txBody>
          <a:bodyPr wrap="none" lIns="84301" tIns="42150" rIns="84301" bIns="42150">
            <a:spAutoFit/>
          </a:bodyPr>
          <a:lstStyle/>
          <a:p>
            <a:pPr algn="ctr"/>
            <a:r>
              <a:rPr lang="ru-RU" sz="1662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Детский сад </a:t>
            </a:r>
            <a:br>
              <a:rPr lang="ru-RU" sz="1662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</a:br>
            <a:r>
              <a:rPr lang="ru-RU" sz="12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(охват 67% при доступности 100%)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1230" y="5386367"/>
            <a:ext cx="1305925" cy="283960"/>
          </a:xfrm>
          <a:prstGeom prst="rect">
            <a:avLst/>
          </a:prstGeom>
          <a:noFill/>
        </p:spPr>
        <p:txBody>
          <a:bodyPr wrap="square" lIns="84301" tIns="42150" rIns="84301" bIns="42150" rtlCol="0">
            <a:spAutoFit/>
          </a:bodyPr>
          <a:lstStyle/>
          <a:p>
            <a:r>
              <a:rPr lang="ru-RU" sz="1292" b="1" dirty="0">
                <a:latin typeface="Segoe UI Semibold" charset="0"/>
                <a:ea typeface="Segoe UI Semibold" charset="0"/>
                <a:cs typeface="Segoe UI Semibold" charset="0"/>
              </a:rPr>
              <a:t>Возраст, лет</a:t>
            </a:r>
          </a:p>
        </p:txBody>
      </p:sp>
      <p:sp>
        <p:nvSpPr>
          <p:cNvPr id="28" name="Овал 27"/>
          <p:cNvSpPr/>
          <p:nvPr/>
        </p:nvSpPr>
        <p:spPr>
          <a:xfrm>
            <a:off x="2944523" y="4399674"/>
            <a:ext cx="1809234" cy="1147537"/>
          </a:xfrm>
          <a:prstGeom prst="ellipse">
            <a:avLst/>
          </a:prstGeom>
          <a:solidFill>
            <a:srgbClr val="1CA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01" tIns="42150" rIns="84301" bIns="42150" rtlCol="0" anchor="ctr"/>
          <a:lstStyle/>
          <a:p>
            <a:pPr algn="ctr"/>
            <a:r>
              <a:rPr lang="ru-RU" sz="1939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Ясли</a:t>
            </a:r>
            <a:br>
              <a:rPr lang="ru-RU" sz="1939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</a:br>
            <a:r>
              <a:rPr lang="en-US" sz="923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 </a:t>
            </a:r>
            <a:r>
              <a:rPr lang="ru-RU" sz="923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(охват – 31%)</a:t>
            </a:r>
          </a:p>
        </p:txBody>
      </p:sp>
      <p:sp>
        <p:nvSpPr>
          <p:cNvPr id="29" name="Овал 28"/>
          <p:cNvSpPr/>
          <p:nvPr/>
        </p:nvSpPr>
        <p:spPr>
          <a:xfrm>
            <a:off x="4644310" y="3280749"/>
            <a:ext cx="3732187" cy="2237849"/>
          </a:xfrm>
          <a:prstGeom prst="ellipse">
            <a:avLst/>
          </a:prstGeom>
          <a:solidFill>
            <a:srgbClr val="EB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01" tIns="42150" rIns="84301" bIns="42150" rtlCol="0" anchor="ctr"/>
          <a:lstStyle/>
          <a:p>
            <a:pPr algn="ctr"/>
            <a:r>
              <a:rPr lang="ru-RU" sz="1939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Детский сад </a:t>
            </a:r>
            <a:br>
              <a:rPr lang="ru-RU" sz="1939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</a:br>
            <a:r>
              <a:rPr lang="ru-RU" sz="12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(охват 86% при доступности 100%)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76383" y="2163787"/>
            <a:ext cx="4489690" cy="733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92" b="1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rPr>
              <a:t>Дополнительное </a:t>
            </a:r>
            <a:r>
              <a:rPr lang="ru-RU" sz="1292" b="1" dirty="0" smtClean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rPr>
              <a:t>образование</a:t>
            </a:r>
            <a:endParaRPr lang="ru-RU" sz="1292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55588" y="6415087"/>
            <a:ext cx="414337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 dirty="0" err="1"/>
              <a:t>Высшая</a:t>
            </a:r>
            <a:r>
              <a:rPr kern="0" dirty="0"/>
              <a:t> </a:t>
            </a:r>
            <a:r>
              <a:rPr kern="0" dirty="0" err="1"/>
              <a:t>школа</a:t>
            </a:r>
            <a:r>
              <a:rPr kern="0" dirty="0"/>
              <a:t> </a:t>
            </a:r>
            <a:r>
              <a:rPr kern="0" dirty="0" err="1" smtClean="0"/>
              <a:t>экономики</a:t>
            </a:r>
            <a:r>
              <a:rPr lang="ru-RU" kern="0" dirty="0" smtClean="0"/>
              <a:t>, </a:t>
            </a:r>
            <a:r>
              <a:rPr lang="is-IS" kern="0" dirty="0" smtClean="0"/>
              <a:t>Москва, 2017</a:t>
            </a:r>
            <a:endParaRPr kern="0" dirty="0"/>
          </a:p>
        </p:txBody>
      </p:sp>
      <p:sp>
        <p:nvSpPr>
          <p:cNvPr id="134" name="Shape 134"/>
          <p:cNvSpPr/>
          <p:nvPr/>
        </p:nvSpPr>
        <p:spPr>
          <a:xfrm>
            <a:off x="7300913" y="2255838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5" name="Shape 135"/>
          <p:cNvSpPr/>
          <p:nvPr/>
        </p:nvSpPr>
        <p:spPr>
          <a:xfrm>
            <a:off x="7300913" y="3967162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6" name="Shape 136"/>
          <p:cNvSpPr/>
          <p:nvPr/>
        </p:nvSpPr>
        <p:spPr>
          <a:xfrm>
            <a:off x="7300913" y="5591175"/>
            <a:ext cx="66291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210114" y="116632"/>
            <a:ext cx="7894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За последние 16 лет наблюдается стабильный рост охвата  программами раннего развития и дошкольным образованием.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Рост охвата в сельской местности уступает по темпам городской местности.</a:t>
            </a:r>
            <a:endParaRPr lang="ru-RU" b="1" strike="sngStrike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6621" y="6063761"/>
            <a:ext cx="7561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Источник: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2000-2015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гг. /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Статистический сборник Индикаторы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образования: 2016. НИУ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ВШЭ</a:t>
            </a:r>
          </a:p>
          <a:p>
            <a:pPr algn="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2016 г. / Расчет по Форме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ФСН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85-К и данным Росстата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ru-RU" sz="8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ru-RU" sz="8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562677"/>
              </p:ext>
            </p:extLst>
          </p:nvPr>
        </p:nvGraphicFramePr>
        <p:xfrm>
          <a:off x="179512" y="1258963"/>
          <a:ext cx="8758457" cy="478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54773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502730"/>
            <a:ext cx="9144000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Высшая школа экономики, Москва, 2017 </a:t>
            </a:r>
            <a:r>
              <a:rPr lang="en-US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www.hse.ru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-3009"/>
            <a:ext cx="79164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200" b="1" dirty="0">
                <a:solidFill>
                  <a:prstClr val="white"/>
                </a:solidFill>
              </a:rPr>
              <a:t> </a:t>
            </a:r>
            <a:r>
              <a:rPr lang="ru-RU" sz="2000" b="1" dirty="0">
                <a:solidFill>
                  <a:prstClr val="white"/>
                </a:solidFill>
              </a:rPr>
              <a:t>Сравнение </a:t>
            </a:r>
            <a:r>
              <a:rPr lang="ru-RU" sz="2000" b="1" dirty="0" smtClean="0">
                <a:solidFill>
                  <a:prstClr val="white"/>
                </a:solidFill>
              </a:rPr>
              <a:t>охвата </a:t>
            </a:r>
            <a:r>
              <a:rPr lang="ru-RU" sz="2000" b="1" dirty="0">
                <a:solidFill>
                  <a:prstClr val="white"/>
                </a:solidFill>
              </a:rPr>
              <a:t>детей  дошкольным образованием, </a:t>
            </a:r>
            <a:r>
              <a:rPr lang="ru-RU" sz="2000" b="1" dirty="0" smtClean="0">
                <a:solidFill>
                  <a:prstClr val="white"/>
                </a:solidFill>
              </a:rPr>
              <a:t>расходов </a:t>
            </a:r>
            <a:r>
              <a:rPr lang="ru-RU" sz="2000" b="1" dirty="0">
                <a:solidFill>
                  <a:prstClr val="white"/>
                </a:solidFill>
              </a:rPr>
              <a:t>на одного воспитанника и численности воспитанников в расчете на одного педагогического работника, 2013 г.</a:t>
            </a:r>
            <a:endParaRPr lang="ru-RU" sz="2000" b="1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2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152253"/>
              </p:ext>
            </p:extLst>
          </p:nvPr>
        </p:nvGraphicFramePr>
        <p:xfrm>
          <a:off x="0" y="1047974"/>
          <a:ext cx="4572000" cy="473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2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5348"/>
              </p:ext>
            </p:extLst>
          </p:nvPr>
        </p:nvGraphicFramePr>
        <p:xfrm>
          <a:off x="4572000" y="1052736"/>
          <a:ext cx="4572000" cy="465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496" y="5810233"/>
            <a:ext cx="9108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solidFill>
                  <a:srgbClr val="003399"/>
                </a:solidFill>
              </a:rPr>
              <a:t>Источник</a:t>
            </a:r>
            <a:r>
              <a:rPr lang="ru-RU" sz="1000" b="1" dirty="0" smtClean="0">
                <a:solidFill>
                  <a:srgbClr val="003399"/>
                </a:solidFill>
              </a:rPr>
              <a:t>и</a:t>
            </a:r>
            <a:r>
              <a:rPr lang="en-US" sz="1000" b="1" dirty="0" smtClean="0">
                <a:solidFill>
                  <a:srgbClr val="003399"/>
                </a:solidFill>
              </a:rPr>
              <a:t>: </a:t>
            </a:r>
            <a:r>
              <a:rPr lang="en-US" sz="1000" b="1" dirty="0">
                <a:solidFill>
                  <a:srgbClr val="003399"/>
                </a:solidFill>
              </a:rPr>
              <a:t>OECD (2017) Education Indicators in Focus. Who bears the cost of early childhood education and how does it affect enrolment? – May 2017. No 52. p. </a:t>
            </a:r>
            <a:r>
              <a:rPr lang="en-US" sz="1000" b="1" dirty="0" smtClean="0">
                <a:solidFill>
                  <a:srgbClr val="003399"/>
                </a:solidFill>
              </a:rPr>
              <a:t>4</a:t>
            </a:r>
            <a:r>
              <a:rPr lang="ru-RU" sz="1000" b="1" dirty="0" smtClean="0">
                <a:solidFill>
                  <a:srgbClr val="003399"/>
                </a:solidFill>
              </a:rPr>
              <a:t>; Расходы </a:t>
            </a:r>
            <a:r>
              <a:rPr lang="ru-RU" sz="1000" b="1" dirty="0">
                <a:solidFill>
                  <a:srgbClr val="003399"/>
                </a:solidFill>
              </a:rPr>
              <a:t>на одного воспитанника дошкольного образования </a:t>
            </a:r>
            <a:r>
              <a:rPr lang="ru-RU" sz="1000" b="1" dirty="0" smtClean="0">
                <a:solidFill>
                  <a:srgbClr val="003399"/>
                </a:solidFill>
              </a:rPr>
              <a:t>в </a:t>
            </a:r>
            <a:r>
              <a:rPr lang="ru-RU" sz="1000" b="1" dirty="0">
                <a:solidFill>
                  <a:srgbClr val="003399"/>
                </a:solidFill>
              </a:rPr>
              <a:t>России рассчитывались на основании исследований, проводимых </a:t>
            </a:r>
            <a:r>
              <a:rPr lang="ru-RU" sz="1000" b="1" dirty="0" err="1" smtClean="0">
                <a:solidFill>
                  <a:srgbClr val="003399"/>
                </a:solidFill>
              </a:rPr>
              <a:t>М.Л.Аграновичем</a:t>
            </a:r>
            <a:r>
              <a:rPr lang="ru-RU" sz="1000" b="1" dirty="0" smtClean="0">
                <a:solidFill>
                  <a:srgbClr val="003399"/>
                </a:solidFill>
              </a:rPr>
              <a:t>. </a:t>
            </a:r>
            <a:endParaRPr lang="ru-RU" sz="1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073" y="-12699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Перспективная структура дошкольного образования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E8C8-5E7C-094A-A333-DAE1C2AC6407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Центр стратегических разработок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281E-F444-1144-B042-5FE9A7BB944A}" type="slidenum">
              <a:rPr lang="ru-RU" smtClean="0"/>
              <a:t>5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98462" y="5579773"/>
            <a:ext cx="62908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471092" y="1896490"/>
            <a:ext cx="3778139" cy="85219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4301" tIns="42150" rIns="84301" bIns="42150" rtlCol="0" anchor="ctr"/>
          <a:lstStyle/>
          <a:p>
            <a:pPr algn="ctr" defTabSz="843039"/>
            <a:r>
              <a:rPr lang="ru-RU" sz="1662" b="1" dirty="0"/>
              <a:t>Дополнительное образование</a:t>
            </a:r>
          </a:p>
          <a:p>
            <a:pPr algn="ctr" defTabSz="843039"/>
            <a:r>
              <a:rPr lang="ru-RU" sz="1662" b="1" dirty="0"/>
              <a:t>(бюджетные сертификаты </a:t>
            </a:r>
          </a:p>
          <a:p>
            <a:pPr algn="ctr" defTabSz="843039"/>
            <a:r>
              <a:rPr lang="ru-RU" sz="1662" b="1" dirty="0"/>
              <a:t>для бедных семей</a:t>
            </a:r>
            <a:r>
              <a:rPr lang="ru-RU" sz="1662" b="1" dirty="0" smtClean="0"/>
              <a:t>)</a:t>
            </a:r>
            <a:endParaRPr lang="ru-RU" sz="1662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929990" y="5472425"/>
            <a:ext cx="6594333" cy="498422"/>
            <a:chOff x="1417803" y="5791203"/>
            <a:chExt cx="7748009" cy="1036191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587500" y="5791203"/>
              <a:ext cx="7410257" cy="116300"/>
              <a:chOff x="1587500" y="5676900"/>
              <a:chExt cx="7410257" cy="230600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1587500" y="5676900"/>
                <a:ext cx="0" cy="230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2646108" y="5676900"/>
                <a:ext cx="0" cy="230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3704716" y="5676900"/>
                <a:ext cx="0" cy="230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4763324" y="5676900"/>
                <a:ext cx="0" cy="230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5821932" y="5676900"/>
                <a:ext cx="0" cy="230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6880540" y="5676900"/>
                <a:ext cx="0" cy="230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7939148" y="5676900"/>
                <a:ext cx="0" cy="230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8997757" y="5676900"/>
                <a:ext cx="0" cy="230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/>
            <p:cNvGrpSpPr/>
            <p:nvPr/>
          </p:nvGrpSpPr>
          <p:grpSpPr>
            <a:xfrm>
              <a:off x="1417803" y="6110629"/>
              <a:ext cx="7748009" cy="716765"/>
              <a:chOff x="1417803" y="6110629"/>
              <a:chExt cx="7748009" cy="716765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1417803" y="6110629"/>
                <a:ext cx="339409" cy="708709"/>
              </a:xfrm>
              <a:prstGeom prst="rect">
                <a:avLst/>
              </a:prstGeom>
            </p:spPr>
            <p:txBody>
              <a:bodyPr wrap="none" lIns="84301" tIns="42150" rIns="84301" bIns="42150">
                <a:spAutoFit/>
              </a:bodyPr>
              <a:lstStyle/>
              <a:p>
                <a:pPr algn="ctr"/>
                <a:r>
                  <a:rPr lang="ru-RU" sz="1662" b="1" dirty="0">
                    <a:latin typeface="Segoe UI Semibold" charset="0"/>
                    <a:ea typeface="Segoe UI Semibold" charset="0"/>
                    <a:cs typeface="Segoe UI Semibold" charset="0"/>
                  </a:rPr>
                  <a:t>0</a:t>
                </a: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496187" y="6118685"/>
                <a:ext cx="299857" cy="708709"/>
              </a:xfrm>
              <a:prstGeom prst="rect">
                <a:avLst/>
              </a:prstGeom>
            </p:spPr>
            <p:txBody>
              <a:bodyPr wrap="none" lIns="84301" tIns="42150" rIns="84301" bIns="42150">
                <a:spAutoFit/>
              </a:bodyPr>
              <a:lstStyle/>
              <a:p>
                <a:pPr algn="ctr"/>
                <a:r>
                  <a:rPr lang="ru-RU" sz="1662" b="1" dirty="0">
                    <a:latin typeface="Segoe UI Semibold" charset="0"/>
                    <a:ea typeface="Segoe UI Semibold" charset="0"/>
                    <a:cs typeface="Segoe UI Semibold" charset="0"/>
                  </a:rPr>
                  <a:t>1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554067" y="6118685"/>
                <a:ext cx="339409" cy="708709"/>
              </a:xfrm>
              <a:prstGeom prst="rect">
                <a:avLst/>
              </a:prstGeom>
            </p:spPr>
            <p:txBody>
              <a:bodyPr wrap="none" lIns="84301" tIns="42150" rIns="84301" bIns="42150">
                <a:spAutoFit/>
              </a:bodyPr>
              <a:lstStyle/>
              <a:p>
                <a:pPr algn="ctr"/>
                <a:r>
                  <a:rPr lang="ru-RU" sz="1662" b="1" dirty="0">
                    <a:latin typeface="Segoe UI Semibold" charset="0"/>
                    <a:ea typeface="Segoe UI Semibold" charset="0"/>
                    <a:cs typeface="Segoe UI Semibold" charset="0"/>
                  </a:rPr>
                  <a:t>2</a:t>
                </a: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4593627" y="6118685"/>
                <a:ext cx="339409" cy="708709"/>
              </a:xfrm>
              <a:prstGeom prst="rect">
                <a:avLst/>
              </a:prstGeom>
            </p:spPr>
            <p:txBody>
              <a:bodyPr wrap="none" lIns="84301" tIns="42150" rIns="84301" bIns="42150">
                <a:spAutoFit/>
              </a:bodyPr>
              <a:lstStyle/>
              <a:p>
                <a:pPr algn="ctr"/>
                <a:r>
                  <a:rPr lang="ru-RU" sz="1662" b="1" dirty="0">
                    <a:latin typeface="Segoe UI Semibold" charset="0"/>
                    <a:ea typeface="Segoe UI Semibold" charset="0"/>
                    <a:cs typeface="Segoe UI Semibold" charset="0"/>
                  </a:rPr>
                  <a:t>3</a:t>
                </a: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649403" y="6118685"/>
                <a:ext cx="345059" cy="708709"/>
              </a:xfrm>
              <a:prstGeom prst="rect">
                <a:avLst/>
              </a:prstGeom>
            </p:spPr>
            <p:txBody>
              <a:bodyPr wrap="none" lIns="84301" tIns="42150" rIns="84301" bIns="42150">
                <a:spAutoFit/>
              </a:bodyPr>
              <a:lstStyle/>
              <a:p>
                <a:pPr algn="ctr"/>
                <a:r>
                  <a:rPr lang="ru-RU" sz="1662" b="1" dirty="0">
                    <a:latin typeface="Segoe UI Semibold" charset="0"/>
                    <a:ea typeface="Segoe UI Semibold" charset="0"/>
                    <a:cs typeface="Segoe UI Semibold" charset="0"/>
                  </a:rPr>
                  <a:t>4</a:t>
                </a: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6710833" y="6118685"/>
                <a:ext cx="339409" cy="708709"/>
              </a:xfrm>
              <a:prstGeom prst="rect">
                <a:avLst/>
              </a:prstGeom>
            </p:spPr>
            <p:txBody>
              <a:bodyPr wrap="none" lIns="84301" tIns="42150" rIns="84301" bIns="42150">
                <a:spAutoFit/>
              </a:bodyPr>
              <a:lstStyle/>
              <a:p>
                <a:pPr algn="ctr"/>
                <a:r>
                  <a:rPr lang="ru-RU" sz="1662" b="1" dirty="0">
                    <a:latin typeface="Segoe UI Semibold" charset="0"/>
                    <a:ea typeface="Segoe UI Semibold" charset="0"/>
                    <a:cs typeface="Segoe UI Semibold" charset="0"/>
                  </a:rPr>
                  <a:t>5</a:t>
                </a: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7799242" y="6118685"/>
                <a:ext cx="339409" cy="708709"/>
              </a:xfrm>
              <a:prstGeom prst="rect">
                <a:avLst/>
              </a:prstGeom>
            </p:spPr>
            <p:txBody>
              <a:bodyPr wrap="none" lIns="84301" tIns="42150" rIns="84301" bIns="42150">
                <a:spAutoFit/>
              </a:bodyPr>
              <a:lstStyle/>
              <a:p>
                <a:pPr algn="ctr"/>
                <a:r>
                  <a:rPr lang="ru-RU" sz="1662" b="1" dirty="0">
                    <a:latin typeface="Segoe UI Semibold" charset="0"/>
                    <a:ea typeface="Segoe UI Semibold" charset="0"/>
                    <a:cs typeface="Segoe UI Semibold" charset="0"/>
                  </a:rPr>
                  <a:t>6</a:t>
                </a: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8832053" y="6118685"/>
                <a:ext cx="333759" cy="708709"/>
              </a:xfrm>
              <a:prstGeom prst="rect">
                <a:avLst/>
              </a:prstGeom>
            </p:spPr>
            <p:txBody>
              <a:bodyPr wrap="none" lIns="84301" tIns="42150" rIns="84301" bIns="42150">
                <a:spAutoFit/>
              </a:bodyPr>
              <a:lstStyle/>
              <a:p>
                <a:pPr algn="ctr"/>
                <a:r>
                  <a:rPr lang="ru-RU" sz="1662" b="1" dirty="0">
                    <a:latin typeface="Segoe UI Semibold" charset="0"/>
                    <a:ea typeface="Segoe UI Semibold" charset="0"/>
                    <a:cs typeface="Segoe UI Semibold" charset="0"/>
                  </a:rPr>
                  <a:t>7</a:t>
                </a:r>
              </a:p>
            </p:txBody>
          </p:sp>
        </p:grpSp>
      </p:grpSp>
      <p:sp>
        <p:nvSpPr>
          <p:cNvPr id="29" name="Прямоугольник 28"/>
          <p:cNvSpPr/>
          <p:nvPr/>
        </p:nvSpPr>
        <p:spPr>
          <a:xfrm>
            <a:off x="5052489" y="3657130"/>
            <a:ext cx="2680039" cy="525565"/>
          </a:xfrm>
          <a:prstGeom prst="rect">
            <a:avLst/>
          </a:prstGeom>
        </p:spPr>
        <p:txBody>
          <a:bodyPr wrap="none" lIns="84301" tIns="42150" rIns="84301" bIns="42150">
            <a:spAutoFit/>
          </a:bodyPr>
          <a:lstStyle/>
          <a:p>
            <a:pPr algn="ctr"/>
            <a:r>
              <a:rPr lang="ru-RU" sz="1662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Детский сад </a:t>
            </a:r>
            <a:br>
              <a:rPr lang="ru-RU" sz="1662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</a:br>
            <a:r>
              <a:rPr lang="ru-RU" sz="12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(охват 67% при доступности 100%)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1230" y="5386367"/>
            <a:ext cx="1305925" cy="283960"/>
          </a:xfrm>
          <a:prstGeom prst="rect">
            <a:avLst/>
          </a:prstGeom>
          <a:noFill/>
        </p:spPr>
        <p:txBody>
          <a:bodyPr wrap="square" lIns="84301" tIns="42150" rIns="84301" bIns="42150" rtlCol="0">
            <a:spAutoFit/>
          </a:bodyPr>
          <a:lstStyle/>
          <a:p>
            <a:r>
              <a:rPr lang="ru-RU" sz="1292" b="1" dirty="0">
                <a:latin typeface="Segoe UI Semibold" charset="0"/>
                <a:ea typeface="Segoe UI Semibold" charset="0"/>
                <a:cs typeface="Segoe UI Semibold" charset="0"/>
              </a:rPr>
              <a:t>Возраст, лет</a:t>
            </a:r>
          </a:p>
        </p:txBody>
      </p:sp>
      <p:sp>
        <p:nvSpPr>
          <p:cNvPr id="33" name="Овал 32"/>
          <p:cNvSpPr/>
          <p:nvPr/>
        </p:nvSpPr>
        <p:spPr>
          <a:xfrm>
            <a:off x="2085674" y="3686379"/>
            <a:ext cx="2691690" cy="1893394"/>
          </a:xfrm>
          <a:prstGeom prst="ellipse">
            <a:avLst/>
          </a:prstGeom>
          <a:solidFill>
            <a:srgbClr val="EB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2150" rIns="84301" bIns="42150" rtlCol="0" anchor="ctr"/>
          <a:lstStyle/>
          <a:p>
            <a:r>
              <a:rPr lang="ru-RU" sz="1477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Раннее </a:t>
            </a:r>
            <a:br>
              <a:rPr lang="ru-RU" sz="1477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</a:br>
            <a:r>
              <a:rPr lang="ru-RU" sz="1477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развитие </a:t>
            </a:r>
            <a:br>
              <a:rPr lang="ru-RU" sz="1477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</a:br>
            <a:r>
              <a:rPr lang="ru-RU" sz="1015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(бесплатное </a:t>
            </a:r>
            <a:br>
              <a:rPr lang="ru-RU" sz="1015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</a:br>
            <a:r>
              <a:rPr lang="ru-RU" sz="1015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консультирование, </a:t>
            </a:r>
            <a:br>
              <a:rPr lang="ru-RU" sz="1015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</a:br>
            <a:r>
              <a:rPr lang="ru-RU" sz="1015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педагогический </a:t>
            </a:r>
            <a:br>
              <a:rPr lang="ru-RU" sz="1015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</a:br>
            <a:r>
              <a:rPr lang="ru-RU" sz="1015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патронат)</a:t>
            </a:r>
            <a:r>
              <a:rPr lang="ru-RU" sz="1015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/>
            </a:r>
            <a:br>
              <a:rPr lang="ru-RU" sz="1015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</a:br>
            <a:endParaRPr lang="ru-RU" sz="1015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380362" y="3686379"/>
            <a:ext cx="1410917" cy="1893395"/>
          </a:xfrm>
          <a:prstGeom prst="ellipse">
            <a:avLst/>
          </a:prstGeom>
          <a:solidFill>
            <a:srgbClr val="1CADBD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01" tIns="42150" rIns="84301" bIns="42150" rtlCol="0" anchor="t" anchorCtr="0"/>
          <a:lstStyle/>
          <a:p>
            <a:r>
              <a:rPr lang="ru-RU" sz="1292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Ясли </a:t>
            </a:r>
            <a:br>
              <a:rPr lang="ru-RU" sz="1292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</a:br>
            <a:r>
              <a:rPr lang="ru-RU" sz="1292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и группы</a:t>
            </a:r>
            <a:r>
              <a:rPr lang="ru-RU" sz="923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923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  </a:t>
            </a:r>
            <a:r>
              <a:rPr lang="ru-RU" sz="923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(</a:t>
            </a:r>
            <a:r>
              <a:rPr lang="ru-RU" sz="1200" i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100% доступ, охват 60%</a:t>
            </a:r>
            <a:r>
              <a:rPr lang="ru-RU" sz="923" i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)</a:t>
            </a:r>
          </a:p>
        </p:txBody>
      </p:sp>
      <p:sp>
        <p:nvSpPr>
          <p:cNvPr id="37" name="Овал 36"/>
          <p:cNvSpPr/>
          <p:nvPr/>
        </p:nvSpPr>
        <p:spPr>
          <a:xfrm>
            <a:off x="4777364" y="3345304"/>
            <a:ext cx="3599132" cy="2237849"/>
          </a:xfrm>
          <a:prstGeom prst="ellipse">
            <a:avLst/>
          </a:prstGeom>
          <a:solidFill>
            <a:srgbClr val="EB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01" tIns="42150" rIns="84301" bIns="42150" rtlCol="0" anchor="ctr"/>
          <a:lstStyle/>
          <a:p>
            <a:pPr algn="ctr"/>
            <a:r>
              <a:rPr lang="ru-RU" sz="1939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Детский сад </a:t>
            </a:r>
            <a:br>
              <a:rPr lang="ru-RU" sz="1939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</a:br>
            <a:r>
              <a:rPr lang="ru-RU" sz="12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(</a:t>
            </a:r>
            <a:r>
              <a:rPr lang="ru-RU" sz="1292" dirty="0">
                <a:solidFill>
                  <a:schemeClr val="bg1"/>
                </a:solidFill>
              </a:rPr>
              <a:t>100% доступ, охват </a:t>
            </a:r>
            <a:r>
              <a:rPr lang="ru-RU" sz="1292" dirty="0" smtClean="0">
                <a:solidFill>
                  <a:schemeClr val="bg1"/>
                </a:solidFill>
              </a:rPr>
              <a:t>80%)</a:t>
            </a:r>
            <a:endParaRPr lang="ru-RU" sz="12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456265" y="2724037"/>
            <a:ext cx="1068057" cy="2852784"/>
          </a:xfrm>
          <a:prstGeom prst="ellipse">
            <a:avLst/>
          </a:prstGeom>
          <a:solidFill>
            <a:srgbClr val="00B0F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2150" rIns="0" bIns="42150" rtlCol="0" anchor="ctr"/>
          <a:lstStyle/>
          <a:p>
            <a:pPr algn="ctr"/>
            <a:endParaRPr lang="ru-RU" sz="1292" b="1" dirty="0">
              <a:solidFill>
                <a:prstClr val="black"/>
              </a:solidFill>
              <a:latin typeface="Segoe UI" charset="0"/>
              <a:ea typeface="Segoe UI" charset="0"/>
              <a:cs typeface="Segoe UI" charset="0"/>
            </a:endParaRPr>
          </a:p>
          <a:p>
            <a:pPr algn="ctr"/>
            <a:endParaRPr lang="ru-RU" sz="923" b="1" dirty="0">
              <a:solidFill>
                <a:prstClr val="black"/>
              </a:solidFill>
              <a:latin typeface="Segoe UI" charset="0"/>
              <a:ea typeface="Segoe UI" charset="0"/>
              <a:cs typeface="Segoe UI" charset="0"/>
            </a:endParaRPr>
          </a:p>
          <a:p>
            <a:pPr algn="ctr"/>
            <a:r>
              <a:rPr lang="ru-RU" sz="923" b="1" dirty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Год пред-школьной подготовки </a:t>
            </a:r>
            <a:r>
              <a:rPr lang="ru-RU" sz="923" i="1" dirty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(гарантия </a:t>
            </a:r>
            <a:r>
              <a:rPr lang="ru-RU" sz="923" i="1" dirty="0" smtClean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возможности </a:t>
            </a:r>
            <a:r>
              <a:rPr lang="ru-RU" sz="923" i="1" dirty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охват </a:t>
            </a:r>
            <a:r>
              <a:rPr lang="ru-RU" sz="923" i="1" dirty="0" smtClean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95%) </a:t>
            </a:r>
            <a:endParaRPr lang="ru-RU" sz="923" i="1" dirty="0">
              <a:solidFill>
                <a:prstClr val="black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4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55588" y="6415087"/>
            <a:ext cx="414337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 dirty="0" err="1"/>
              <a:t>Высшая</a:t>
            </a:r>
            <a:r>
              <a:rPr kern="0" dirty="0"/>
              <a:t> </a:t>
            </a:r>
            <a:r>
              <a:rPr kern="0" dirty="0" err="1"/>
              <a:t>школа</a:t>
            </a:r>
            <a:r>
              <a:rPr kern="0" dirty="0"/>
              <a:t> </a:t>
            </a:r>
            <a:r>
              <a:rPr kern="0" dirty="0" err="1" smtClean="0"/>
              <a:t>экономики</a:t>
            </a:r>
            <a:r>
              <a:rPr lang="ru-RU" kern="0" dirty="0" smtClean="0"/>
              <a:t>, </a:t>
            </a:r>
            <a:r>
              <a:rPr lang="is-IS" kern="0" dirty="0" smtClean="0"/>
              <a:t>Москва, 2017</a:t>
            </a:r>
            <a:endParaRPr kern="0" dirty="0"/>
          </a:p>
        </p:txBody>
      </p:sp>
      <p:sp>
        <p:nvSpPr>
          <p:cNvPr id="134" name="Shape 134"/>
          <p:cNvSpPr/>
          <p:nvPr/>
        </p:nvSpPr>
        <p:spPr>
          <a:xfrm>
            <a:off x="7300913" y="2255838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5" name="Shape 135"/>
          <p:cNvSpPr/>
          <p:nvPr/>
        </p:nvSpPr>
        <p:spPr>
          <a:xfrm>
            <a:off x="7300913" y="3967162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6" name="Shape 136"/>
          <p:cNvSpPr/>
          <p:nvPr/>
        </p:nvSpPr>
        <p:spPr>
          <a:xfrm>
            <a:off x="7300913" y="5591175"/>
            <a:ext cx="66291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/>
              <a:t>фото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347927" y="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С 1991 года по 2000 численность воспитанников снизилась вдвое по причине демографического спада.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К 2016 году численность детей в ДОО возросла на 3 миллиона.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Прогнозы показывают снижение численности, начиная с 2017 года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884987"/>
              </p:ext>
            </p:extLst>
          </p:nvPr>
        </p:nvGraphicFramePr>
        <p:xfrm>
          <a:off x="96740" y="1262892"/>
          <a:ext cx="8604448" cy="275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3203848" y="2642129"/>
            <a:ext cx="0" cy="13250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239371" y="6291976"/>
            <a:ext cx="3773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Источник: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База ЕМИСС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fedstat.ru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ru-RU" sz="8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ru-RU" sz="8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413358"/>
              </p:ext>
            </p:extLst>
          </p:nvPr>
        </p:nvGraphicFramePr>
        <p:xfrm>
          <a:off x="127599" y="4084435"/>
          <a:ext cx="8332834" cy="233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61928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84584" y="30452"/>
            <a:ext cx="9828584" cy="6858000"/>
          </a:xfrm>
        </p:spPr>
      </p:pic>
      <p:sp>
        <p:nvSpPr>
          <p:cNvPr id="12" name="Прямоугольник 11"/>
          <p:cNvSpPr/>
          <p:nvPr/>
        </p:nvSpPr>
        <p:spPr>
          <a:xfrm>
            <a:off x="0" y="6502730"/>
            <a:ext cx="9144000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Высшая школа экономики, Москва, 2016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www.hse.ru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4354" y="30452"/>
            <a:ext cx="4379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Приоритеты родителей</a:t>
            </a:r>
          </a:p>
        </p:txBody>
      </p:sp>
      <p:pic>
        <p:nvPicPr>
          <p:cNvPr id="16" name="Рисунок 15" descr="проф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7484" y="1448709"/>
            <a:ext cx="1933668" cy="1759043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-299248" y="4068393"/>
            <a:ext cx="1918920" cy="1977051"/>
            <a:chOff x="809243" y="2442748"/>
            <a:chExt cx="1086485" cy="1248833"/>
          </a:xfrm>
        </p:grpSpPr>
        <p:sp>
          <p:nvSpPr>
            <p:cNvPr id="18" name="Шестиугольник 17"/>
            <p:cNvSpPr/>
            <p:nvPr/>
          </p:nvSpPr>
          <p:spPr>
            <a:xfrm rot="5400000">
              <a:off x="728069" y="2523922"/>
              <a:ext cx="1248833" cy="1086485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Шестиугольник 4"/>
            <p:cNvSpPr/>
            <p:nvPr/>
          </p:nvSpPr>
          <p:spPr>
            <a:xfrm>
              <a:off x="978554" y="2637358"/>
              <a:ext cx="747863" cy="859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07504" y="1268760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CC"/>
                </a:solidFill>
              </a:rPr>
              <a:t>Родители видят самыми важными задачами детского сада :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66CC"/>
                </a:solidFill>
              </a:rPr>
              <a:t>осуществление присмотра и ухода за детьми,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66CC"/>
                </a:solidFill>
              </a:rPr>
              <a:t>развитие умственных способностей,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66CC"/>
                </a:solidFill>
              </a:rPr>
              <a:t>подготовка ребенка к школе,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66CC"/>
                </a:solidFill>
              </a:rPr>
              <a:t>социализация.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74881" y="4069778"/>
            <a:ext cx="73214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CC"/>
                </a:solidFill>
              </a:rPr>
              <a:t>Показатели качества работы детского сада, которые ценят родители: </a:t>
            </a:r>
            <a:endParaRPr lang="ru-RU" b="1" dirty="0">
              <a:solidFill>
                <a:srgbClr val="0066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66CC"/>
                </a:solidFill>
              </a:rPr>
              <a:t>общение со сверстниками;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66CC"/>
                </a:solidFill>
              </a:rPr>
              <a:t>самостоятельность ребенка;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66CC"/>
                </a:solidFill>
              </a:rPr>
              <a:t>приобретение знаний и коммуникабельность ребенка;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66CC"/>
                </a:solidFill>
              </a:rPr>
              <a:t>состояние здоровья и физические навыки.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7224" y="527834"/>
            <a:ext cx="796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 результатам Мониторинга экономики образования,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проводимые НИУ ВШЭ</a:t>
            </a:r>
          </a:p>
        </p:txBody>
      </p:sp>
    </p:spTree>
    <p:extLst>
      <p:ext uri="{BB962C8B-B14F-4D97-AF65-F5344CB8AC3E}">
        <p14:creationId xmlns:p14="http://schemas.microsoft.com/office/powerpoint/2010/main" val="31848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43640" y="-143055"/>
            <a:ext cx="9828584" cy="6858000"/>
          </a:xfrm>
        </p:spPr>
      </p:pic>
      <p:sp>
        <p:nvSpPr>
          <p:cNvPr id="12" name="Прямоугольник 11"/>
          <p:cNvSpPr/>
          <p:nvPr/>
        </p:nvSpPr>
        <p:spPr>
          <a:xfrm>
            <a:off x="0" y="6502730"/>
            <a:ext cx="9144000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Высшая школа экономики, Москва, 2016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www.hse.ru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-99245"/>
            <a:ext cx="838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Важные качества, которые считают необходимым  воспитывать у детей педагоги и родители,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 результатам Мониторинга экономики образования,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проводимые НИУ ВШЭ</a:t>
            </a:r>
          </a:p>
        </p:txBody>
      </p:sp>
      <p:pic>
        <p:nvPicPr>
          <p:cNvPr id="20" name="Picture 11" descr="Мальчикбез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6942">
            <a:off x="6114848" y="1811378"/>
            <a:ext cx="12241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5"/>
          <p:cNvSpPr>
            <a:spLocks noChangeArrowheads="1"/>
          </p:cNvSpPr>
          <p:nvPr/>
        </p:nvSpPr>
        <p:spPr bwMode="auto">
          <a:xfrm rot="1631173">
            <a:off x="4254187" y="2079319"/>
            <a:ext cx="2108790" cy="111518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4351" algn="ctr">
            <a:solidFill>
              <a:schemeClr val="accent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 rot="8711556">
            <a:off x="6899868" y="1305784"/>
            <a:ext cx="1800200" cy="116502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4351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 rot="10800000">
            <a:off x="7062578" y="2636912"/>
            <a:ext cx="2081422" cy="86409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FF"/>
          </a:solidFill>
          <a:ln w="14351" algn="ctr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 rot="12184760">
            <a:off x="7246246" y="3834412"/>
            <a:ext cx="1876002" cy="85702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14351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 rot="19552284">
            <a:off x="7006505" y="1670245"/>
            <a:ext cx="1653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Трудолюбие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790693">
            <a:off x="4285523" y="2345979"/>
            <a:ext cx="204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Чувство ответственности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4288" y="2924944"/>
            <a:ext cx="1797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Хорошие манеры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339985">
            <a:off x="7019324" y="4074175"/>
            <a:ext cx="208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Толерантность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396552" y="1268760"/>
            <a:ext cx="5472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66CC"/>
                </a:solidFill>
              </a:rPr>
              <a:t>К наиболее распространенным качествам, которые находятся в шести верхних строках рейтинга ответов </a:t>
            </a:r>
            <a:r>
              <a:rPr lang="ru-RU" sz="1400" b="1" i="1" dirty="0" smtClean="0">
                <a:solidFill>
                  <a:srgbClr val="0066CC"/>
                </a:solidFill>
              </a:rPr>
              <a:t>родителей и воспитателей </a:t>
            </a:r>
            <a:r>
              <a:rPr lang="ru-RU" sz="1400" b="1" dirty="0" smtClean="0">
                <a:solidFill>
                  <a:srgbClr val="0066CC"/>
                </a:solidFill>
              </a:rPr>
              <a:t>как государственных (муниципальных), так и негосударственных дошкольных образовательных организаций, относятся: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66CC"/>
                </a:solidFill>
              </a:rPr>
              <a:t>чувство ответственности,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66CC"/>
                </a:solidFill>
              </a:rPr>
              <a:t>трудолюбие,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66CC"/>
                </a:solidFill>
              </a:rPr>
              <a:t>хорошие манеры,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66CC"/>
                </a:solidFill>
              </a:rPr>
              <a:t>уверенность в своих силах,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66CC"/>
                </a:solidFill>
              </a:rPr>
              <a:t>честность,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66CC"/>
                </a:solidFill>
              </a:rPr>
              <a:t>толерантность. </a:t>
            </a:r>
          </a:p>
          <a:p>
            <a:endParaRPr lang="ru-RU" sz="1400" b="1" dirty="0" smtClean="0">
              <a:solidFill>
                <a:srgbClr val="0066CC"/>
              </a:solidFill>
            </a:endParaRPr>
          </a:p>
          <a:p>
            <a:r>
              <a:rPr lang="ru-RU" sz="1400" b="1" dirty="0" smtClean="0">
                <a:solidFill>
                  <a:srgbClr val="0066CC"/>
                </a:solidFill>
              </a:rPr>
              <a:t>По набору последних трех мест: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66CC"/>
                </a:solidFill>
              </a:rPr>
              <a:t>религиозность,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66CC"/>
                </a:solidFill>
              </a:rPr>
              <a:t>бескорыстие,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66CC"/>
                </a:solidFill>
              </a:rPr>
              <a:t>независимость. </a:t>
            </a:r>
            <a:endParaRPr lang="ru-RU" sz="1400" b="1" dirty="0">
              <a:solidFill>
                <a:srgbClr val="0066CC"/>
              </a:solidFill>
            </a:endParaRPr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auto">
          <a:xfrm rot="16200000">
            <a:off x="6229780" y="4996615"/>
            <a:ext cx="1761738" cy="121879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14351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 rot="16100364">
            <a:off x="6117364" y="5386116"/>
            <a:ext cx="1760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Честность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4021661" y="3363691"/>
            <a:ext cx="2108790" cy="122413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F0"/>
          </a:solidFill>
          <a:ln w="14351" algn="ctr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 rot="84615">
            <a:off x="3959913" y="3714150"/>
            <a:ext cx="204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Уверенность в своих силах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-531865" y="4805793"/>
            <a:ext cx="6904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</a:rPr>
              <a:t>По результатам сопоставления можно зафиксировать консенсус между ключевыми участниками по вопросам воспитания норм и ценностей в дошкольном образовании. </a:t>
            </a:r>
          </a:p>
          <a:p>
            <a:pPr algn="ctr"/>
            <a:r>
              <a:rPr lang="ru-RU" sz="1400" b="1" dirty="0" smtClean="0">
                <a:solidFill>
                  <a:srgbClr val="CC0066"/>
                </a:solidFill>
              </a:rPr>
              <a:t>Такой уровень общественного согласия и совпадения интересов родителей и воспитателей уникален для России. </a:t>
            </a:r>
          </a:p>
          <a:p>
            <a:pPr algn="ctr"/>
            <a:r>
              <a:rPr lang="ru-RU" sz="1400" b="1" dirty="0" smtClean="0">
                <a:solidFill>
                  <a:srgbClr val="CC0066"/>
                </a:solidFill>
              </a:rPr>
              <a:t>Формирование общего понимания целей политики в области дошкольного образования следует признать важнейшим позитивным результатом в образовании. </a:t>
            </a:r>
            <a:endParaRPr lang="ru-RU" sz="14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7506" y="5202"/>
            <a:ext cx="7672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Структура числа групп по крупным направленностям остается стабильной. Заметно изменилось распределение семейных групп, групп комбинированной направленности и групп для детей раннего возраста по количеству и в долях относительно друг друга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47638" y="1435430"/>
            <a:ext cx="2374900" cy="2108200"/>
            <a:chOff x="0" y="0"/>
            <a:chExt cx="2374900" cy="2108200"/>
          </a:xfrm>
        </p:grpSpPr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val="1741398946"/>
                </p:ext>
              </p:extLst>
            </p:nvPr>
          </p:nvGraphicFramePr>
          <p:xfrm>
            <a:off x="0" y="0"/>
            <a:ext cx="2374900" cy="2108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480454" y="665386"/>
              <a:ext cx="1193800" cy="7239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i="0" dirty="0">
                  <a:latin typeface="Arial Narrow" charset="0"/>
                  <a:ea typeface="Arial Narrow" charset="0"/>
                  <a:cs typeface="Arial Narrow" charset="0"/>
                </a:rPr>
                <a:t>201</a:t>
              </a:r>
              <a:r>
                <a:rPr lang="ru-RU" sz="1600" b="1" i="0" dirty="0">
                  <a:latin typeface="Arial Narrow" charset="0"/>
                  <a:ea typeface="Arial Narrow" charset="0"/>
                  <a:cs typeface="Arial Narrow" charset="0"/>
                </a:rPr>
                <a:t>2</a:t>
              </a:r>
              <a:r>
                <a:rPr lang="ru-RU" sz="1600" b="1" i="0" baseline="0" dirty="0">
                  <a:latin typeface="Arial Narrow" charset="0"/>
                  <a:ea typeface="Arial Narrow" charset="0"/>
                  <a:cs typeface="Arial Narrow" charset="0"/>
                </a:rPr>
                <a:t> г.</a:t>
              </a:r>
            </a:p>
            <a:p>
              <a:pPr algn="ctr"/>
              <a:r>
                <a:rPr lang="ru-RU" sz="1200" b="1" i="0" baseline="0" dirty="0">
                  <a:solidFill>
                    <a:schemeClr val="bg1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285957 групп</a:t>
              </a:r>
              <a:endParaRPr lang="ru-RU" sz="1200" b="1" i="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628152" y="1450302"/>
            <a:ext cx="2374900" cy="2108200"/>
            <a:chOff x="0" y="0"/>
            <a:chExt cx="2374900" cy="2108200"/>
          </a:xfrm>
        </p:grpSpPr>
        <p:graphicFrame>
          <p:nvGraphicFramePr>
            <p:cNvPr id="14" name="Диаграмма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87955445"/>
                </p:ext>
              </p:extLst>
            </p:nvPr>
          </p:nvGraphicFramePr>
          <p:xfrm>
            <a:off x="0" y="0"/>
            <a:ext cx="2374900" cy="2108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487744" y="672726"/>
              <a:ext cx="1193800" cy="7239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i="0" dirty="0">
                  <a:latin typeface="Arial Narrow" charset="0"/>
                  <a:ea typeface="Arial Narrow" charset="0"/>
                  <a:cs typeface="Arial Narrow" charset="0"/>
                </a:rPr>
                <a:t>2013</a:t>
              </a:r>
              <a:r>
                <a:rPr lang="ru-RU" sz="1600" b="1" i="0" baseline="0" dirty="0">
                  <a:latin typeface="Arial Narrow" charset="0"/>
                  <a:ea typeface="Arial Narrow" charset="0"/>
                  <a:cs typeface="Arial Narrow" charset="0"/>
                </a:rPr>
                <a:t> г.</a:t>
              </a:r>
            </a:p>
            <a:p>
              <a:pPr algn="ctr"/>
              <a:r>
                <a:rPr lang="uk-UA" sz="1200" b="1" i="0" baseline="0" dirty="0">
                  <a:solidFill>
                    <a:schemeClr val="bg1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295777</a:t>
              </a:r>
              <a:r>
                <a:rPr lang="ru-RU" sz="1200" b="1" i="0" baseline="0" dirty="0">
                  <a:solidFill>
                    <a:schemeClr val="bg1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 групп</a:t>
              </a:r>
              <a:endParaRPr lang="ru-RU" sz="1200" b="1" i="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125558" y="1355842"/>
            <a:ext cx="2374900" cy="2108200"/>
            <a:chOff x="0" y="0"/>
            <a:chExt cx="2374900" cy="2108200"/>
          </a:xfrm>
        </p:grpSpPr>
        <p:graphicFrame>
          <p:nvGraphicFramePr>
            <p:cNvPr id="20" name="Диаграмма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71331704"/>
                </p:ext>
              </p:extLst>
            </p:nvPr>
          </p:nvGraphicFramePr>
          <p:xfrm>
            <a:off x="0" y="0"/>
            <a:ext cx="2374900" cy="2108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614028" y="725123"/>
              <a:ext cx="1193800" cy="7239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i="0" dirty="0">
                  <a:latin typeface="Arial Narrow" charset="0"/>
                  <a:ea typeface="Arial Narrow" charset="0"/>
                  <a:cs typeface="Arial Narrow" charset="0"/>
                </a:rPr>
                <a:t>2015</a:t>
              </a:r>
              <a:r>
                <a:rPr lang="ru-RU" sz="1600" b="1" i="0" baseline="0" dirty="0">
                  <a:latin typeface="Arial Narrow" charset="0"/>
                  <a:ea typeface="Arial Narrow" charset="0"/>
                  <a:cs typeface="Arial Narrow" charset="0"/>
                </a:rPr>
                <a:t> г.</a:t>
              </a:r>
            </a:p>
            <a:p>
              <a:pPr algn="ctr"/>
              <a:r>
                <a:rPr lang="is-IS" sz="1200" b="1" i="0" baseline="0" dirty="0">
                  <a:solidFill>
                    <a:schemeClr val="bg1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317468</a:t>
              </a:r>
              <a:r>
                <a:rPr lang="ru-RU" sz="1200" b="1" i="0" baseline="0" dirty="0">
                  <a:solidFill>
                    <a:schemeClr val="bg1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 групп</a:t>
              </a:r>
              <a:endParaRPr lang="ru-RU" sz="1200" b="1" i="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745818" y="1419517"/>
            <a:ext cx="2374900" cy="2108200"/>
            <a:chOff x="0" y="0"/>
            <a:chExt cx="2374900" cy="2108200"/>
          </a:xfrm>
        </p:grpSpPr>
        <p:graphicFrame>
          <p:nvGraphicFramePr>
            <p:cNvPr id="23" name="Диаграмма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4364970"/>
                </p:ext>
              </p:extLst>
            </p:nvPr>
          </p:nvGraphicFramePr>
          <p:xfrm>
            <a:off x="0" y="0"/>
            <a:ext cx="2374900" cy="2108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810045" y="663664"/>
              <a:ext cx="1193800" cy="7239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i="0" dirty="0">
                  <a:latin typeface="Arial Narrow" charset="0"/>
                  <a:ea typeface="Arial Narrow" charset="0"/>
                  <a:cs typeface="Arial Narrow" charset="0"/>
                </a:rPr>
                <a:t>2016</a:t>
              </a:r>
              <a:r>
                <a:rPr lang="ru-RU" sz="1600" b="1" i="0" baseline="0" dirty="0">
                  <a:latin typeface="Arial Narrow" charset="0"/>
                  <a:ea typeface="Arial Narrow" charset="0"/>
                  <a:cs typeface="Arial Narrow" charset="0"/>
                </a:rPr>
                <a:t> г.</a:t>
              </a:r>
            </a:p>
            <a:p>
              <a:pPr algn="ctr"/>
              <a:r>
                <a:rPr lang="is-IS" sz="1200" b="1" i="0" baseline="0" dirty="0">
                  <a:solidFill>
                    <a:schemeClr val="bg1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323467</a:t>
              </a:r>
              <a:r>
                <a:rPr lang="ru-RU" sz="1200" b="1" i="0" baseline="0" dirty="0">
                  <a:solidFill>
                    <a:schemeClr val="bg1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 групп</a:t>
              </a:r>
              <a:endParaRPr lang="ru-RU" sz="1200" b="1" i="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-32047" y="3344985"/>
            <a:ext cx="9201150" cy="2892164"/>
            <a:chOff x="48385" y="42797"/>
            <a:chExt cx="9201150" cy="4013200"/>
          </a:xfrm>
        </p:grpSpPr>
        <p:graphicFrame>
          <p:nvGraphicFramePr>
            <p:cNvPr id="27" name="Диаграмма 26"/>
            <p:cNvGraphicFramePr/>
            <p:nvPr>
              <p:extLst>
                <p:ext uri="{D42A27DB-BD31-4B8C-83A1-F6EECF244321}">
                  <p14:modId xmlns:p14="http://schemas.microsoft.com/office/powerpoint/2010/main" val="264832779"/>
                </p:ext>
              </p:extLst>
            </p:nvPr>
          </p:nvGraphicFramePr>
          <p:xfrm>
            <a:off x="48385" y="42797"/>
            <a:ext cx="9201150" cy="401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603250" y="1701801"/>
              <a:ext cx="2501900" cy="22860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>
                  <a:latin typeface="Arial Narrow" charset="0"/>
                  <a:ea typeface="Arial Narrow" charset="0"/>
                  <a:cs typeface="Arial Narrow" charset="0"/>
                </a:rPr>
                <a:t>оздоровительной направленности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3250" y="2420863"/>
              <a:ext cx="2374900" cy="27940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>
                  <a:latin typeface="Arial Narrow" charset="0"/>
                  <a:ea typeface="Arial Narrow" charset="0"/>
                  <a:cs typeface="Arial Narrow" charset="0"/>
                </a:rPr>
                <a:t>по присмотру и уходу за детьми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3250" y="2768600"/>
              <a:ext cx="2540000" cy="26670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>
                  <a:latin typeface="Arial Narrow" charset="0"/>
                  <a:ea typeface="Arial Narrow" charset="0"/>
                  <a:cs typeface="Arial Narrow" charset="0"/>
                </a:rPr>
                <a:t>комбинированной направленности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3250" y="3195423"/>
              <a:ext cx="2197100" cy="26670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>
                  <a:latin typeface="Arial Narrow" charset="0"/>
                  <a:ea typeface="Arial Narrow" charset="0"/>
                  <a:cs typeface="Arial Narrow" charset="0"/>
                </a:rPr>
                <a:t>для детей раннего возраста</a:t>
              </a: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376621" y="6206307"/>
            <a:ext cx="75613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Источник: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Расчет по Форме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ФСН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85-К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1067" y="1252949"/>
            <a:ext cx="572956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Распределение групп по направленностям в динамике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charset="0"/>
              <a:ea typeface="Arial Narrow" charset="0"/>
              <a:cs typeface="Arial Narrow" charset="0"/>
              <a:sym typeface="Calibri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3391154" y="1272678"/>
            <a:ext cx="2374900" cy="2108200"/>
            <a:chOff x="0" y="0"/>
            <a:chExt cx="2374900" cy="2108200"/>
          </a:xfrm>
        </p:grpSpPr>
        <p:graphicFrame>
          <p:nvGraphicFramePr>
            <p:cNvPr id="34" name="Диаграмма 3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20094800"/>
                </p:ext>
              </p:extLst>
            </p:nvPr>
          </p:nvGraphicFramePr>
          <p:xfrm>
            <a:off x="0" y="0"/>
            <a:ext cx="2374900" cy="2108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543488" y="789670"/>
              <a:ext cx="1219200" cy="7239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i="0" dirty="0">
                  <a:latin typeface="Arial Narrow" charset="0"/>
                  <a:ea typeface="Arial Narrow" charset="0"/>
                  <a:cs typeface="Arial Narrow" charset="0"/>
                </a:rPr>
                <a:t>2014</a:t>
              </a:r>
              <a:r>
                <a:rPr lang="ru-RU" sz="1600" b="1" i="0" baseline="0" dirty="0">
                  <a:latin typeface="Arial Narrow" charset="0"/>
                  <a:ea typeface="Arial Narrow" charset="0"/>
                  <a:cs typeface="Arial Narrow" charset="0"/>
                </a:rPr>
                <a:t> г.</a:t>
              </a:r>
            </a:p>
            <a:p>
              <a:pPr algn="ctr"/>
              <a:r>
                <a:rPr lang="is-IS" sz="1200" b="1" i="0" baseline="0" dirty="0">
                  <a:solidFill>
                    <a:schemeClr val="bg1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308286</a:t>
              </a:r>
              <a:r>
                <a:rPr lang="ru-RU" sz="1200" b="1" i="0" baseline="0" dirty="0">
                  <a:solidFill>
                    <a:schemeClr val="bg1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 групп</a:t>
              </a:r>
              <a:endParaRPr lang="ru-RU" sz="1200" b="1" i="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6032019" y="3090845"/>
            <a:ext cx="137468" cy="1440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272488" y="3090113"/>
            <a:ext cx="137468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432401" y="3090674"/>
            <a:ext cx="137468" cy="14401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52554" y="3024642"/>
            <a:ext cx="113943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общеразвивающей</a:t>
            </a:r>
            <a:endParaRPr kumimoji="0" lang="ru-RU" sz="1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" charset="0"/>
              <a:ea typeface="Arial Narrow" charset="0"/>
              <a:cs typeface="Arial Narrow" charset="0"/>
              <a:sym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01490" y="3028041"/>
            <a:ext cx="113943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компенсирующей</a:t>
            </a: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charset="0"/>
              <a:ea typeface="Arial Narrow" charset="0"/>
              <a:cs typeface="Arial Narrow" charset="0"/>
              <a:sym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50998" y="3024642"/>
            <a:ext cx="113943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прочие</a:t>
            </a: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charset="0"/>
              <a:ea typeface="Arial Narrow" charset="0"/>
              <a:cs typeface="Arial Narrow" charset="0"/>
              <a:sym typeface="Calibri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8432401" y="3270861"/>
            <a:ext cx="5055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8937969" y="3270861"/>
            <a:ext cx="0" cy="19318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21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16209</TotalTime>
  <Words>1391</Words>
  <Application>Microsoft Office PowerPoint</Application>
  <PresentationFormat>Экран (4:3)</PresentationFormat>
  <Paragraphs>249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1_Office Theme</vt:lpstr>
      <vt:lpstr>Тема Office</vt:lpstr>
      <vt:lpstr>3_Тема Office</vt:lpstr>
      <vt:lpstr>5_Тема Office</vt:lpstr>
      <vt:lpstr>Презентация PowerPoint</vt:lpstr>
      <vt:lpstr>Существующая структура дошкольного образования</vt:lpstr>
      <vt:lpstr>Презентация PowerPoint</vt:lpstr>
      <vt:lpstr>Презентация PowerPoint</vt:lpstr>
      <vt:lpstr>Перспективная структура дошкольного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Баринов</dc:creator>
  <cp:lastModifiedBy>Пользователь Windows</cp:lastModifiedBy>
  <cp:revision>630</cp:revision>
  <cp:lastPrinted>2017-05-26T08:46:03Z</cp:lastPrinted>
  <dcterms:created xsi:type="dcterms:W3CDTF">2014-11-10T17:08:50Z</dcterms:created>
  <dcterms:modified xsi:type="dcterms:W3CDTF">2017-10-12T16:40:21Z</dcterms:modified>
</cp:coreProperties>
</file>