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ppt/charts/chart9.xml" ContentType="application/vnd.openxmlformats-officedocument.drawingml.chart+xml"/>
  <Override PartName="/ppt/drawings/drawing3.xml" ContentType="application/vnd.openxmlformats-officedocument.drawingml.chartshapes+xml"/>
  <Override PartName="/ppt/charts/chart10.xml" ContentType="application/vnd.openxmlformats-officedocument.drawingml.chart+xml"/>
  <Override PartName="/ppt/drawings/drawing4.xml" ContentType="application/vnd.openxmlformats-officedocument.drawingml.chartshapes+xml"/>
  <Override PartName="/ppt/charts/chart11.xml" ContentType="application/vnd.openxmlformats-officedocument.drawingml.chart+xml"/>
  <Override PartName="/ppt/drawings/drawing5.xml" ContentType="application/vnd.openxmlformats-officedocument.drawingml.chartshapes+xml"/>
  <Override PartName="/ppt/charts/chart12.xml" ContentType="application/vnd.openxmlformats-officedocument.drawingml.chart+xml"/>
  <Override PartName="/ppt/drawings/drawing6.xml" ContentType="application/vnd.openxmlformats-officedocument.drawingml.chartshapes+xml"/>
  <Override PartName="/ppt/charts/chart13.xml" ContentType="application/vnd.openxmlformats-officedocument.drawingml.chart+xml"/>
  <Override PartName="/ppt/drawings/drawing7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1" r:id="rId2"/>
  </p:sldMasterIdLst>
  <p:notesMasterIdLst>
    <p:notesMasterId r:id="rId12"/>
  </p:notesMasterIdLst>
  <p:sldIdLst>
    <p:sldId id="257" r:id="rId3"/>
    <p:sldId id="552" r:id="rId4"/>
    <p:sldId id="554" r:id="rId5"/>
    <p:sldId id="553" r:id="rId6"/>
    <p:sldId id="495" r:id="rId7"/>
    <p:sldId id="559" r:id="rId8"/>
    <p:sldId id="556" r:id="rId9"/>
    <p:sldId id="557" r:id="rId10"/>
    <p:sldId id="55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419" autoAdjust="0"/>
  </p:normalViewPr>
  <p:slideViewPr>
    <p:cSldViewPr>
      <p:cViewPr varScale="1">
        <p:scale>
          <a:sx n="125" d="100"/>
          <a:sy n="125" d="100"/>
        </p:scale>
        <p:origin x="1450" y="10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tasha\&#1056;&#1040;&#1041;&#1054;&#1058;&#1040;\&#1051;&#1040;&#1052;&#1048;&#1044;%20&#1074;&#1085;&#1091;&#1090;&#1088;&#1077;&#1085;&#1085;&#1077;&#1077;\&#1052;&#1086;&#1085;&#1080;&#1090;&#1086;&#1088;&#1080;&#1085;&#1075;%20&#1047;&#1040;&#1056;&#1055;&#1051;&#1040;&#1058;\&#1054;&#1073;&#1088;&#1072;&#1073;&#1086;&#1090;&#1082;&#1072;%20&#1076;&#1072;&#1085;&#1085;&#1099;&#1093;%20&#1047;&#1055;%20&#1079;&#1072;%201%20&#1082;&#1074;&#1072;&#1088;&#1090;&#1072;&#1083;%202016\&#1087;&#1086;&#1089;&#1090;&#1088;&#1086;&#1077;&#1085;&#1080;&#1103;%20&#1082;%20&#1089;&#1087;&#1088;&#1072;&#1074;&#1082;&#1077;_&#1072;&#1087;&#1088;_2016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3.bin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../embeddings/oleObject4.bin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5.bin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../embeddings/oleObject6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tasha\&#1056;&#1040;&#1041;&#1054;&#1058;&#1040;\&#1051;&#1040;&#1052;&#1048;&#1044;%20&#1074;&#1085;&#1091;&#1090;&#1088;&#1077;&#1085;&#1085;&#1077;&#1077;\&#1052;&#1086;&#1085;&#1080;&#1090;&#1086;&#1088;&#1080;&#1085;&#1075;%20&#1047;&#1040;&#1056;&#1055;&#1051;&#1040;&#1058;\&#1054;&#1073;&#1088;&#1072;&#1073;&#1086;&#1090;&#1082;&#1072;%20&#1076;&#1072;&#1085;&#1085;&#1099;&#1093;%20&#1047;&#1055;%20&#1079;&#1072;%201%20&#1082;&#1074;&#1072;&#1088;&#1090;&#1072;&#1083;%202016\&#1087;&#1086;&#1089;&#1090;&#1088;&#1086;&#1077;&#1085;&#1080;&#1103;%20&#1082;%20&#1089;&#1087;&#1088;&#1072;&#1074;&#1082;&#1077;_&#1072;&#1087;&#1088;_2016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tasha\&#1056;&#1040;&#1041;&#1054;&#1058;&#1040;\&#1051;&#1040;&#1052;&#1048;&#1044;%20&#1074;&#1085;&#1091;&#1090;&#1088;&#1077;&#1085;&#1085;&#1077;&#1077;\&#1052;&#1086;&#1085;&#1080;&#1090;&#1086;&#1088;&#1080;&#1085;&#1075;%20&#1047;&#1040;&#1056;&#1055;&#1051;&#1040;&#1058;\&#1054;&#1073;&#1088;&#1072;&#1073;&#1086;&#1090;&#1082;&#1072;%20&#1076;&#1072;&#1085;&#1085;&#1099;&#1093;%20&#1047;&#1055;%20&#1079;&#1072;%201%20&#1082;&#1074;&#1072;&#1088;&#1090;&#1072;&#1083;%202016\&#1087;&#1086;&#1089;&#1090;&#1088;&#1086;&#1077;&#1085;&#1080;&#1103;%20&#1082;%20&#1089;&#1087;&#1088;&#1072;&#1074;&#1082;&#1077;_&#1072;&#1087;&#1088;_2016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tasha\&#1056;&#1040;&#1041;&#1054;&#1058;&#1040;\&#1040;&#1056;&#1061;&#1048;&#1042;%202015\&#1051;&#1040;&#1052;&#1048;&#1044;%20&#1074;&#1085;&#1091;&#1090;&#1088;&#1077;&#1085;&#1085;&#1077;&#1077;\&#1052;&#1086;&#1085;&#1080;&#1090;&#1086;&#1088;&#1080;&#1085;&#1075;%20&#1047;&#1040;&#1056;&#1055;&#1051;&#1040;&#1058;\&#1054;&#1073;&#1088;&#1072;&#1073;&#1086;&#1090;&#1082;&#1072;%20&#1076;&#1072;&#1085;&#1085;&#1099;&#1093;%20&#1047;&#1055;%20&#1079;&#1072;%201%20&#1082;&#1074;&#1072;&#1088;&#1090;&#1072;&#1083;%202016\&#1087;&#1086;&#1089;&#1090;&#1088;&#1086;&#1077;&#1085;&#1080;&#1103;%20&#1082;%20&#1089;&#1087;&#1088;&#1072;&#1074;&#1082;&#1077;_&#1072;&#1087;&#1088;_2016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D:\Natasha\&#1056;&#1040;&#1041;&#1054;&#1058;&#1040;\&#1040;&#1056;&#1061;&#1048;&#1042;%202015\&#1051;&#1040;&#1052;&#1048;&#1044;%20&#1074;&#1085;&#1091;&#1090;&#1088;&#1077;&#1085;&#1085;&#1077;&#1077;\&#1052;&#1086;&#1085;&#1080;&#1090;&#1086;&#1088;&#1080;&#1085;&#1075;%20&#1047;&#1040;&#1056;&#1055;&#1051;&#1040;&#1058;\&#1055;&#1086;&#1082;&#1091;&#1087;&#1072;&#1090;&#1077;&#1083;&#1100;&#1085;&#1072;&#1103;%20&#1089;&#1087;&#1086;&#1089;&#1086;&#1073;&#1085;&#1086;&#1089;&#1090;&#1100;%20&#1047;&#1055;\&#1044;&#1072;&#1085;&#1085;&#1099;&#1077;_&#1087;&#1086;&#1082;&#1091;&#1087;&#1072;&#1090;&#1077;&#1083;&#1100;&#1085;&#1072;&#1103;%20&#1089;&#1087;&#1086;&#1089;&#1086;&#1073;&#1085;&#1086;&#1089;&#1090;&#1100;%20&#1047;&#1055;.xlsx" TargetMode="Externa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Natasha\&#1056;&#1040;&#1041;&#1054;&#1058;&#1040;\&#1040;&#1056;&#1061;&#1048;&#1042;%202015\&#1051;&#1040;&#1052;&#1048;&#1044;%20&#1074;&#1085;&#1091;&#1090;&#1088;&#1077;&#1085;&#1085;&#1077;&#1077;\&#1052;&#1086;&#1085;&#1080;&#1090;&#1086;&#1088;&#1080;&#1085;&#1075;%20&#1047;&#1040;&#1056;&#1055;&#1051;&#1040;&#1058;\&#1055;&#1086;&#1082;&#1091;&#1087;&#1072;&#1090;&#1077;&#1083;&#1100;&#1085;&#1072;&#1103;%20&#1089;&#1087;&#1086;&#1089;&#1086;&#1073;&#1085;&#1086;&#1089;&#1090;&#1100;%20&#1047;&#1055;\&#1044;&#1072;&#1085;&#1085;&#1099;&#1077;_&#1087;&#1086;&#1082;&#1091;&#1087;&#1072;&#1090;&#1077;&#1083;&#1100;&#1085;&#1072;&#1103;%20&#1089;&#1087;&#1086;&#1089;&#1086;&#1073;&#1085;&#1086;&#1089;&#1090;&#1100;%20&#1047;&#1055;.xlsx" TargetMode="Externa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abelikov\Dropbox\&#1042;&#1064;&#1069;\&#1076;&#1083;&#1103;%20&#1087;&#1088;&#1077;&#1079;&#1077;&#1085;&#1090;&#1072;&#1094;&#1080;&#1080;.xlsx" TargetMode="External"/><Relationship Id="rId1" Type="http://schemas.openxmlformats.org/officeDocument/2006/relationships/themeOverride" Target="../theme/themeOverride1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1.bin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50694796039374801"/>
          <c:y val="5.6566728921540368E-2"/>
          <c:w val="0.43490886505515558"/>
          <c:h val="0.8274532027902655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Лист1!$B$191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Лист1!$A$192:$A$207</c:f>
              <c:strCache>
                <c:ptCount val="16"/>
                <c:pt idx="0">
                  <c:v>Финансовая деятельность</c:v>
                </c:pt>
                <c:pt idx="1">
                  <c:v>Добыча полезных ископаемых</c:v>
                </c:pt>
                <c:pt idx="2">
                  <c:v>Научные исследования и разработки</c:v>
                </c:pt>
                <c:pt idx="3">
                  <c:v>Государственное управление и обеспечение военной безопасности; социальное страхование</c:v>
                </c:pt>
                <c:pt idx="4">
                  <c:v>Транспорт и связь</c:v>
                </c:pt>
                <c:pt idx="5">
                  <c:v>Операции с недвижимым имуществом, аренда и предоставление услуг</c:v>
                </c:pt>
                <c:pt idx="6">
                  <c:v>Рыболовство, рыбоводство</c:v>
                </c:pt>
                <c:pt idx="7">
                  <c:v>Производство и распределение электроэнергии, газа и воды</c:v>
                </c:pt>
                <c:pt idx="8">
                  <c:v>Строительство</c:v>
                </c:pt>
                <c:pt idx="9">
                  <c:v>Обрабатывающие производства</c:v>
                </c:pt>
                <c:pt idx="10">
                  <c:v>Предоставление прочих коммунальных, социальных и персональных услуг</c:v>
                </c:pt>
                <c:pt idx="11">
                  <c:v>Здравоохранение и предоставление социальных услуг</c:v>
                </c:pt>
                <c:pt idx="12">
                  <c:v>Оптовая и розничная торговля; ремонт автотранспортных средств, мотоциклов, бытовых изделий и предметов личного пользования</c:v>
                </c:pt>
                <c:pt idx="13">
                  <c:v>Образование</c:v>
                </c:pt>
                <c:pt idx="14">
                  <c:v>Гостиницы и рестораны</c:v>
                </c:pt>
                <c:pt idx="15">
                  <c:v>Сельское хозяйство, охота и лесное хозяйство</c:v>
                </c:pt>
              </c:strCache>
            </c:strRef>
          </c:cat>
          <c:val>
            <c:numRef>
              <c:f>Лист1!$B$192:$B$207</c:f>
              <c:numCache>
                <c:formatCode>General</c:formatCode>
                <c:ptCount val="16"/>
                <c:pt idx="0">
                  <c:v>63508.833333333336</c:v>
                </c:pt>
                <c:pt idx="1">
                  <c:v>54351.916666666664</c:v>
                </c:pt>
                <c:pt idx="2">
                  <c:v>48197.75</c:v>
                </c:pt>
                <c:pt idx="3">
                  <c:v>40388.75</c:v>
                </c:pt>
                <c:pt idx="4">
                  <c:v>34557.75</c:v>
                </c:pt>
                <c:pt idx="5">
                  <c:v>34287.583333333336</c:v>
                </c:pt>
                <c:pt idx="6">
                  <c:v>32231.166666666668</c:v>
                </c:pt>
                <c:pt idx="7">
                  <c:v>32229.166666666668</c:v>
                </c:pt>
                <c:pt idx="8">
                  <c:v>27713.25</c:v>
                </c:pt>
                <c:pt idx="9">
                  <c:v>27007.166666666668</c:v>
                </c:pt>
                <c:pt idx="10">
                  <c:v>24784.5</c:v>
                </c:pt>
                <c:pt idx="11">
                  <c:v>24579.25</c:v>
                </c:pt>
                <c:pt idx="12">
                  <c:v>24132.75</c:v>
                </c:pt>
                <c:pt idx="13">
                  <c:v>23426.75</c:v>
                </c:pt>
                <c:pt idx="14">
                  <c:v>18432.75</c:v>
                </c:pt>
                <c:pt idx="15">
                  <c:v>15645.333333333334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709120"/>
        <c:axId val="271715392"/>
      </c:barChart>
      <c:catAx>
        <c:axId val="271709120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15392"/>
        <c:crosses val="autoZero"/>
        <c:auto val="1"/>
        <c:lblAlgn val="ctr"/>
        <c:lblOffset val="100"/>
        <c:noMultiLvlLbl val="0"/>
      </c:catAx>
      <c:valAx>
        <c:axId val="271715392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0912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625244649997092E-2"/>
          <c:y val="8.4285452324426816E-2"/>
          <c:w val="0.96380525342396672"/>
          <c:h val="0.58935755154436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ООО!$C$1</c:f>
              <c:strCache>
                <c:ptCount val="1"/>
                <c:pt idx="0">
                  <c:v>Значение "базового" норматива для ООО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ООО!$B$3:$B$75</c:f>
              <c:strCache>
                <c:ptCount val="73"/>
                <c:pt idx="0">
                  <c:v>Амурская область</c:v>
                </c:pt>
                <c:pt idx="1">
                  <c:v>Московская область</c:v>
                </c:pt>
                <c:pt idx="2">
                  <c:v>г.Санкт-Петербург</c:v>
                </c:pt>
                <c:pt idx="3">
                  <c:v>Магаданская область</c:v>
                </c:pt>
                <c:pt idx="4">
                  <c:v>Ямало-Ненецкий АО</c:v>
                </c:pt>
                <c:pt idx="5">
                  <c:v>Камчатский край</c:v>
                </c:pt>
                <c:pt idx="6">
                  <c:v>Ханты-Мансийский АО - Югра</c:v>
                </c:pt>
                <c:pt idx="7">
                  <c:v>Сахалинская область</c:v>
                </c:pt>
                <c:pt idx="8">
                  <c:v>Ленинградская область</c:v>
                </c:pt>
                <c:pt idx="9">
                  <c:v>Карачаево-Черкесская Республика</c:v>
                </c:pt>
                <c:pt idx="10">
                  <c:v>Мурманская область</c:v>
                </c:pt>
                <c:pt idx="11">
                  <c:v>Республика Коми</c:v>
                </c:pt>
                <c:pt idx="12">
                  <c:v>Челябинская область</c:v>
                </c:pt>
                <c:pt idx="13">
                  <c:v>Нижегородская область</c:v>
                </c:pt>
                <c:pt idx="14">
                  <c:v>Ставропольский край</c:v>
                </c:pt>
                <c:pt idx="15">
                  <c:v>Хабаровский край</c:v>
                </c:pt>
                <c:pt idx="16">
                  <c:v>Республика Хакасия</c:v>
                </c:pt>
                <c:pt idx="17">
                  <c:v>Белгородская область</c:v>
                </c:pt>
                <c:pt idx="18">
                  <c:v>Ростовская область</c:v>
                </c:pt>
                <c:pt idx="19">
                  <c:v>Ульяновская область</c:v>
                </c:pt>
                <c:pt idx="20">
                  <c:v>Тульская область</c:v>
                </c:pt>
                <c:pt idx="21">
                  <c:v>Республика Карелия</c:v>
                </c:pt>
                <c:pt idx="22">
                  <c:v>Красноярский край</c:v>
                </c:pt>
                <c:pt idx="23">
                  <c:v>Республика Мордовия</c:v>
                </c:pt>
                <c:pt idx="24">
                  <c:v>Тюменьская область</c:v>
                </c:pt>
                <c:pt idx="25">
                  <c:v>Забайкальский край</c:v>
                </c:pt>
                <c:pt idx="26">
                  <c:v>Архангельская область</c:v>
                </c:pt>
                <c:pt idx="27">
                  <c:v>Иркутская область</c:v>
                </c:pt>
                <c:pt idx="28">
                  <c:v>Рязанская область</c:v>
                </c:pt>
                <c:pt idx="29">
                  <c:v>Калужская область</c:v>
                </c:pt>
                <c:pt idx="30">
                  <c:v>Волгоградская область</c:v>
                </c:pt>
                <c:pt idx="31">
                  <c:v>Ярославская область</c:v>
                </c:pt>
                <c:pt idx="32">
                  <c:v>Тверская область</c:v>
                </c:pt>
                <c:pt idx="33">
                  <c:v>Еврейская АО</c:v>
                </c:pt>
                <c:pt idx="34">
                  <c:v>Республика Татарстан</c:v>
                </c:pt>
                <c:pt idx="35">
                  <c:v>Костромская область</c:v>
                </c:pt>
                <c:pt idx="36">
                  <c:v>Удмуртская республика</c:v>
                </c:pt>
                <c:pt idx="37">
                  <c:v>Кировская область</c:v>
                </c:pt>
                <c:pt idx="38">
                  <c:v>Свердловская область</c:v>
                </c:pt>
                <c:pt idx="39">
                  <c:v>Оренбургская область</c:v>
                </c:pt>
                <c:pt idx="40">
                  <c:v>Смоленская область</c:v>
                </c:pt>
                <c:pt idx="41">
                  <c:v>Чувашская республика</c:v>
                </c:pt>
                <c:pt idx="42">
                  <c:v>Самарская область</c:v>
                </c:pt>
                <c:pt idx="43">
                  <c:v>Республика Тыва</c:v>
                </c:pt>
                <c:pt idx="44">
                  <c:v>Саратовская область</c:v>
                </c:pt>
                <c:pt idx="45">
                  <c:v>Пензенская область</c:v>
                </c:pt>
                <c:pt idx="46">
                  <c:v>Республика Алтай</c:v>
                </c:pt>
                <c:pt idx="47">
                  <c:v>Воронежская область</c:v>
                </c:pt>
                <c:pt idx="48">
                  <c:v>Вологодская область</c:v>
                </c:pt>
                <c:pt idx="49">
                  <c:v>Орловская область</c:v>
                </c:pt>
                <c:pt idx="50">
                  <c:v>Тамбовская область</c:v>
                </c:pt>
                <c:pt idx="51">
                  <c:v>Республика Марий Эл</c:v>
                </c:pt>
                <c:pt idx="52">
                  <c:v>Приморский край</c:v>
                </c:pt>
                <c:pt idx="53">
                  <c:v>Омская область</c:v>
                </c:pt>
                <c:pt idx="54">
                  <c:v>Владимирская область</c:v>
                </c:pt>
                <c:pt idx="55">
                  <c:v>Новгородская область</c:v>
                </c:pt>
                <c:pt idx="56">
                  <c:v>Калининградская область</c:v>
                </c:pt>
                <c:pt idx="57">
                  <c:v>Республика Бурятия</c:v>
                </c:pt>
                <c:pt idx="58">
                  <c:v>Краснодарский край</c:v>
                </c:pt>
                <c:pt idx="59">
                  <c:v>Томская область</c:v>
                </c:pt>
                <c:pt idx="60">
                  <c:v>Республика Адыгея</c:v>
                </c:pt>
                <c:pt idx="61">
                  <c:v>Республика Северная Осения - Алания</c:v>
                </c:pt>
                <c:pt idx="62">
                  <c:v>Ревпублика Башкортостан</c:v>
                </c:pt>
                <c:pt idx="63">
                  <c:v>Курская область</c:v>
                </c:pt>
                <c:pt idx="64">
                  <c:v>Республика Дагестан</c:v>
                </c:pt>
                <c:pt idx="65">
                  <c:v>Ивановская область</c:v>
                </c:pt>
                <c:pt idx="66">
                  <c:v>Псковская область</c:v>
                </c:pt>
                <c:pt idx="67">
                  <c:v>Кемеровская область</c:v>
                </c:pt>
                <c:pt idx="68">
                  <c:v>Астраханская область</c:v>
                </c:pt>
                <c:pt idx="69">
                  <c:v>Липецкая область</c:v>
                </c:pt>
                <c:pt idx="70">
                  <c:v>Пермский край</c:v>
                </c:pt>
                <c:pt idx="71">
                  <c:v>Алтайский край</c:v>
                </c:pt>
                <c:pt idx="72">
                  <c:v>Республика Калмыкия</c:v>
                </c:pt>
              </c:strCache>
            </c:strRef>
          </c:cat>
          <c:val>
            <c:numRef>
              <c:f>ООО!$C$3:$C$75</c:f>
              <c:numCache>
                <c:formatCode>0.00</c:formatCode>
                <c:ptCount val="73"/>
                <c:pt idx="0">
                  <c:v>222.7</c:v>
                </c:pt>
                <c:pt idx="1">
                  <c:v>171.38</c:v>
                </c:pt>
                <c:pt idx="2">
                  <c:v>138.9</c:v>
                </c:pt>
                <c:pt idx="3">
                  <c:v>136.49</c:v>
                </c:pt>
                <c:pt idx="4">
                  <c:v>124.3</c:v>
                </c:pt>
                <c:pt idx="5">
                  <c:v>95.99</c:v>
                </c:pt>
                <c:pt idx="6">
                  <c:v>91.4</c:v>
                </c:pt>
                <c:pt idx="7">
                  <c:v>88.6</c:v>
                </c:pt>
                <c:pt idx="8">
                  <c:v>72.66</c:v>
                </c:pt>
                <c:pt idx="9">
                  <c:v>72.13</c:v>
                </c:pt>
                <c:pt idx="10">
                  <c:v>68.930000000000007</c:v>
                </c:pt>
                <c:pt idx="11">
                  <c:v>61.68</c:v>
                </c:pt>
                <c:pt idx="12">
                  <c:v>56.3</c:v>
                </c:pt>
                <c:pt idx="13">
                  <c:v>52.55</c:v>
                </c:pt>
                <c:pt idx="14">
                  <c:v>52.5</c:v>
                </c:pt>
                <c:pt idx="15">
                  <c:v>51.9</c:v>
                </c:pt>
                <c:pt idx="16">
                  <c:v>51.61</c:v>
                </c:pt>
                <c:pt idx="17">
                  <c:v>50.55</c:v>
                </c:pt>
                <c:pt idx="18">
                  <c:v>50.41</c:v>
                </c:pt>
                <c:pt idx="19">
                  <c:v>50.05</c:v>
                </c:pt>
                <c:pt idx="20">
                  <c:v>46.14</c:v>
                </c:pt>
                <c:pt idx="21">
                  <c:v>45.786000000000001</c:v>
                </c:pt>
                <c:pt idx="22">
                  <c:v>44.59</c:v>
                </c:pt>
                <c:pt idx="23">
                  <c:v>44.3</c:v>
                </c:pt>
                <c:pt idx="24">
                  <c:v>43.07</c:v>
                </c:pt>
                <c:pt idx="25">
                  <c:v>41.53</c:v>
                </c:pt>
                <c:pt idx="26">
                  <c:v>41.42</c:v>
                </c:pt>
                <c:pt idx="27">
                  <c:v>41.1</c:v>
                </c:pt>
                <c:pt idx="28">
                  <c:v>40.9</c:v>
                </c:pt>
                <c:pt idx="29">
                  <c:v>40.47</c:v>
                </c:pt>
                <c:pt idx="30">
                  <c:v>39.409999999999997</c:v>
                </c:pt>
                <c:pt idx="31">
                  <c:v>39</c:v>
                </c:pt>
                <c:pt idx="32">
                  <c:v>38.68</c:v>
                </c:pt>
                <c:pt idx="33">
                  <c:v>38.24</c:v>
                </c:pt>
                <c:pt idx="34">
                  <c:v>37.14</c:v>
                </c:pt>
                <c:pt idx="35">
                  <c:v>36.86</c:v>
                </c:pt>
                <c:pt idx="36">
                  <c:v>36.79</c:v>
                </c:pt>
                <c:pt idx="37">
                  <c:v>36.200000000000003</c:v>
                </c:pt>
                <c:pt idx="38">
                  <c:v>35.869999999999997</c:v>
                </c:pt>
                <c:pt idx="39">
                  <c:v>35.700000000000003</c:v>
                </c:pt>
                <c:pt idx="40">
                  <c:v>35.6</c:v>
                </c:pt>
                <c:pt idx="41">
                  <c:v>35.07</c:v>
                </c:pt>
                <c:pt idx="42">
                  <c:v>34.67</c:v>
                </c:pt>
                <c:pt idx="43">
                  <c:v>33.67</c:v>
                </c:pt>
                <c:pt idx="44">
                  <c:v>33.369999999999997</c:v>
                </c:pt>
                <c:pt idx="45">
                  <c:v>33.299999999999997</c:v>
                </c:pt>
                <c:pt idx="46">
                  <c:v>32.479999999999997</c:v>
                </c:pt>
                <c:pt idx="47">
                  <c:v>31.86</c:v>
                </c:pt>
                <c:pt idx="48">
                  <c:v>31.4</c:v>
                </c:pt>
                <c:pt idx="49">
                  <c:v>31.34</c:v>
                </c:pt>
                <c:pt idx="50">
                  <c:v>30.9</c:v>
                </c:pt>
                <c:pt idx="51">
                  <c:v>30.82</c:v>
                </c:pt>
                <c:pt idx="52">
                  <c:v>30.67</c:v>
                </c:pt>
                <c:pt idx="53">
                  <c:v>30.56</c:v>
                </c:pt>
                <c:pt idx="54">
                  <c:v>30.2</c:v>
                </c:pt>
                <c:pt idx="55">
                  <c:v>29.66</c:v>
                </c:pt>
                <c:pt idx="56">
                  <c:v>29.65</c:v>
                </c:pt>
                <c:pt idx="57">
                  <c:v>28.29</c:v>
                </c:pt>
                <c:pt idx="58">
                  <c:v>27.97</c:v>
                </c:pt>
                <c:pt idx="59">
                  <c:v>27.59</c:v>
                </c:pt>
                <c:pt idx="60">
                  <c:v>27.32</c:v>
                </c:pt>
                <c:pt idx="61">
                  <c:v>26.7</c:v>
                </c:pt>
                <c:pt idx="62">
                  <c:v>26.5</c:v>
                </c:pt>
                <c:pt idx="63">
                  <c:v>26.32</c:v>
                </c:pt>
                <c:pt idx="64">
                  <c:v>26.27</c:v>
                </c:pt>
                <c:pt idx="65">
                  <c:v>25.61</c:v>
                </c:pt>
                <c:pt idx="66">
                  <c:v>25.55</c:v>
                </c:pt>
                <c:pt idx="67">
                  <c:v>25.13</c:v>
                </c:pt>
                <c:pt idx="68">
                  <c:v>25.09</c:v>
                </c:pt>
                <c:pt idx="69">
                  <c:v>24.38</c:v>
                </c:pt>
                <c:pt idx="70">
                  <c:v>21.55</c:v>
                </c:pt>
                <c:pt idx="71">
                  <c:v>21.3</c:v>
                </c:pt>
                <c:pt idx="72">
                  <c:v>20.6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2704"/>
        <c:axId val="236473488"/>
      </c:barChart>
      <c:lineChart>
        <c:grouping val="standard"/>
        <c:varyColors val="0"/>
        <c:ser>
          <c:idx val="1"/>
          <c:order val="1"/>
          <c:tx>
            <c:strRef>
              <c:f>ООО!$D$1</c:f>
              <c:strCache>
                <c:ptCount val="1"/>
                <c:pt idx="0">
                  <c:v>Значение "справедливого" норматива для ООО</c:v>
                </c:pt>
              </c:strCache>
            </c:strRef>
          </c:tx>
          <c:spPr>
            <a:effectLst/>
          </c:spPr>
          <c:marker>
            <c:symbol val="none"/>
          </c:marker>
          <c:cat>
            <c:strRef>
              <c:f>ООО!$B$3:$B$75</c:f>
              <c:strCache>
                <c:ptCount val="73"/>
                <c:pt idx="0">
                  <c:v>Амурская область</c:v>
                </c:pt>
                <c:pt idx="1">
                  <c:v>Московская область</c:v>
                </c:pt>
                <c:pt idx="2">
                  <c:v>г.Санкт-Петербург</c:v>
                </c:pt>
                <c:pt idx="3">
                  <c:v>Магаданская область</c:v>
                </c:pt>
                <c:pt idx="4">
                  <c:v>Ямало-Ненецкий АО</c:v>
                </c:pt>
                <c:pt idx="5">
                  <c:v>Камчатский край</c:v>
                </c:pt>
                <c:pt idx="6">
                  <c:v>Ханты-Мансийский АО - Югра</c:v>
                </c:pt>
                <c:pt idx="7">
                  <c:v>Сахалинская область</c:v>
                </c:pt>
                <c:pt idx="8">
                  <c:v>Ленинградская область</c:v>
                </c:pt>
                <c:pt idx="9">
                  <c:v>Карачаево-Черкесская Республика</c:v>
                </c:pt>
                <c:pt idx="10">
                  <c:v>Мурманская область</c:v>
                </c:pt>
                <c:pt idx="11">
                  <c:v>Республика Коми</c:v>
                </c:pt>
                <c:pt idx="12">
                  <c:v>Челябинская область</c:v>
                </c:pt>
                <c:pt idx="13">
                  <c:v>Нижегородская область</c:v>
                </c:pt>
                <c:pt idx="14">
                  <c:v>Ставропольский край</c:v>
                </c:pt>
                <c:pt idx="15">
                  <c:v>Хабаровский край</c:v>
                </c:pt>
                <c:pt idx="16">
                  <c:v>Республика Хакасия</c:v>
                </c:pt>
                <c:pt idx="17">
                  <c:v>Белгородская область</c:v>
                </c:pt>
                <c:pt idx="18">
                  <c:v>Ростовская область</c:v>
                </c:pt>
                <c:pt idx="19">
                  <c:v>Ульяновская область</c:v>
                </c:pt>
                <c:pt idx="20">
                  <c:v>Тульская область</c:v>
                </c:pt>
                <c:pt idx="21">
                  <c:v>Республика Карелия</c:v>
                </c:pt>
                <c:pt idx="22">
                  <c:v>Красноярский край</c:v>
                </c:pt>
                <c:pt idx="23">
                  <c:v>Республика Мордовия</c:v>
                </c:pt>
                <c:pt idx="24">
                  <c:v>Тюменьская область</c:v>
                </c:pt>
                <c:pt idx="25">
                  <c:v>Забайкальский край</c:v>
                </c:pt>
                <c:pt idx="26">
                  <c:v>Архангельская область</c:v>
                </c:pt>
                <c:pt idx="27">
                  <c:v>Иркутская область</c:v>
                </c:pt>
                <c:pt idx="28">
                  <c:v>Рязанская область</c:v>
                </c:pt>
                <c:pt idx="29">
                  <c:v>Калужская область</c:v>
                </c:pt>
                <c:pt idx="30">
                  <c:v>Волгоградская область</c:v>
                </c:pt>
                <c:pt idx="31">
                  <c:v>Ярославская область</c:v>
                </c:pt>
                <c:pt idx="32">
                  <c:v>Тверская область</c:v>
                </c:pt>
                <c:pt idx="33">
                  <c:v>Еврейская АО</c:v>
                </c:pt>
                <c:pt idx="34">
                  <c:v>Республика Татарстан</c:v>
                </c:pt>
                <c:pt idx="35">
                  <c:v>Костромская область</c:v>
                </c:pt>
                <c:pt idx="36">
                  <c:v>Удмуртская республика</c:v>
                </c:pt>
                <c:pt idx="37">
                  <c:v>Кировская область</c:v>
                </c:pt>
                <c:pt idx="38">
                  <c:v>Свердловская область</c:v>
                </c:pt>
                <c:pt idx="39">
                  <c:v>Оренбургская область</c:v>
                </c:pt>
                <c:pt idx="40">
                  <c:v>Смоленская область</c:v>
                </c:pt>
                <c:pt idx="41">
                  <c:v>Чувашская республика</c:v>
                </c:pt>
                <c:pt idx="42">
                  <c:v>Самарская область</c:v>
                </c:pt>
                <c:pt idx="43">
                  <c:v>Республика Тыва</c:v>
                </c:pt>
                <c:pt idx="44">
                  <c:v>Саратовская область</c:v>
                </c:pt>
                <c:pt idx="45">
                  <c:v>Пензенская область</c:v>
                </c:pt>
                <c:pt idx="46">
                  <c:v>Республика Алтай</c:v>
                </c:pt>
                <c:pt idx="47">
                  <c:v>Воронежская область</c:v>
                </c:pt>
                <c:pt idx="48">
                  <c:v>Вологодская область</c:v>
                </c:pt>
                <c:pt idx="49">
                  <c:v>Орловская область</c:v>
                </c:pt>
                <c:pt idx="50">
                  <c:v>Тамбовская область</c:v>
                </c:pt>
                <c:pt idx="51">
                  <c:v>Республика Марий Эл</c:v>
                </c:pt>
                <c:pt idx="52">
                  <c:v>Приморский край</c:v>
                </c:pt>
                <c:pt idx="53">
                  <c:v>Омская область</c:v>
                </c:pt>
                <c:pt idx="54">
                  <c:v>Владимирская область</c:v>
                </c:pt>
                <c:pt idx="55">
                  <c:v>Новгородская область</c:v>
                </c:pt>
                <c:pt idx="56">
                  <c:v>Калининградская область</c:v>
                </c:pt>
                <c:pt idx="57">
                  <c:v>Республика Бурятия</c:v>
                </c:pt>
                <c:pt idx="58">
                  <c:v>Краснодарский край</c:v>
                </c:pt>
                <c:pt idx="59">
                  <c:v>Томская область</c:v>
                </c:pt>
                <c:pt idx="60">
                  <c:v>Республика Адыгея</c:v>
                </c:pt>
                <c:pt idx="61">
                  <c:v>Республика Северная Осения - Алания</c:v>
                </c:pt>
                <c:pt idx="62">
                  <c:v>Ревпублика Башкортостан</c:v>
                </c:pt>
                <c:pt idx="63">
                  <c:v>Курская область</c:v>
                </c:pt>
                <c:pt idx="64">
                  <c:v>Республика Дагестан</c:v>
                </c:pt>
                <c:pt idx="65">
                  <c:v>Ивановская область</c:v>
                </c:pt>
                <c:pt idx="66">
                  <c:v>Псковская область</c:v>
                </c:pt>
                <c:pt idx="67">
                  <c:v>Кемеровская область</c:v>
                </c:pt>
                <c:pt idx="68">
                  <c:v>Астраханская область</c:v>
                </c:pt>
                <c:pt idx="69">
                  <c:v>Липецкая область</c:v>
                </c:pt>
                <c:pt idx="70">
                  <c:v>Пермский край</c:v>
                </c:pt>
                <c:pt idx="71">
                  <c:v>Алтайский край</c:v>
                </c:pt>
                <c:pt idx="72">
                  <c:v>Республика Калмыкия</c:v>
                </c:pt>
              </c:strCache>
            </c:strRef>
          </c:cat>
          <c:val>
            <c:numRef>
              <c:f>ООО!$D$3:$D$75</c:f>
              <c:numCache>
                <c:formatCode>0.00</c:formatCode>
                <c:ptCount val="73"/>
                <c:pt idx="0">
                  <c:v>46.715000485164445</c:v>
                </c:pt>
                <c:pt idx="1">
                  <c:v>53.740559413831384</c:v>
                </c:pt>
                <c:pt idx="2">
                  <c:v>78.888034578813262</c:v>
                </c:pt>
                <c:pt idx="3">
                  <c:v>101.06707415778538</c:v>
                </c:pt>
                <c:pt idx="4">
                  <c:v>129.24338827789794</c:v>
                </c:pt>
                <c:pt idx="5">
                  <c:v>93.956156532124581</c:v>
                </c:pt>
                <c:pt idx="6">
                  <c:v>98.889960102830386</c:v>
                </c:pt>
                <c:pt idx="7">
                  <c:v>88.6</c:v>
                </c:pt>
                <c:pt idx="8">
                  <c:v>47.088514319151514</c:v>
                </c:pt>
                <c:pt idx="9">
                  <c:v>37.04654235272131</c:v>
                </c:pt>
                <c:pt idx="10">
                  <c:v>69.722903431976619</c:v>
                </c:pt>
                <c:pt idx="11">
                  <c:v>68.707665946526035</c:v>
                </c:pt>
                <c:pt idx="12">
                  <c:v>45.490489980430141</c:v>
                </c:pt>
                <c:pt idx="13">
                  <c:v>41.373867441302423</c:v>
                </c:pt>
                <c:pt idx="14">
                  <c:v>29.766417258753506</c:v>
                </c:pt>
                <c:pt idx="15">
                  <c:v>60.973911448931048</c:v>
                </c:pt>
                <c:pt idx="16">
                  <c:v>46.666463972021297</c:v>
                </c:pt>
                <c:pt idx="17">
                  <c:v>48.331221629789255</c:v>
                </c:pt>
                <c:pt idx="18">
                  <c:v>35.072998805797575</c:v>
                </c:pt>
                <c:pt idx="19">
                  <c:v>38.166930874586356</c:v>
                </c:pt>
                <c:pt idx="20">
                  <c:v>44.422204568946604</c:v>
                </c:pt>
                <c:pt idx="21">
                  <c:v>53.49586924460727</c:v>
                </c:pt>
                <c:pt idx="22">
                  <c:v>64.329364081094141</c:v>
                </c:pt>
                <c:pt idx="23">
                  <c:v>45.872035415913714</c:v>
                </c:pt>
                <c:pt idx="24">
                  <c:v>41.975481705252911</c:v>
                </c:pt>
                <c:pt idx="25">
                  <c:v>48.40114990297846</c:v>
                </c:pt>
                <c:pt idx="26">
                  <c:v>57.17400836380498</c:v>
                </c:pt>
                <c:pt idx="27">
                  <c:v>50.636479319579763</c:v>
                </c:pt>
                <c:pt idx="28">
                  <c:v>45.213646822950579</c:v>
                </c:pt>
                <c:pt idx="29">
                  <c:v>49.533766996637141</c:v>
                </c:pt>
                <c:pt idx="30">
                  <c:v>39.628729718207694</c:v>
                </c:pt>
                <c:pt idx="31">
                  <c:v>49.28113758431202</c:v>
                </c:pt>
                <c:pt idx="32">
                  <c:v>48.778007069684044</c:v>
                </c:pt>
                <c:pt idx="33">
                  <c:v>42.097687904031226</c:v>
                </c:pt>
                <c:pt idx="34">
                  <c:v>58.483904194596889</c:v>
                </c:pt>
                <c:pt idx="35">
                  <c:v>36.74782259970992</c:v>
                </c:pt>
                <c:pt idx="36">
                  <c:v>40.548303876775179</c:v>
                </c:pt>
                <c:pt idx="37">
                  <c:v>37.500229058933606</c:v>
                </c:pt>
                <c:pt idx="38">
                  <c:v>43.421404265394791</c:v>
                </c:pt>
                <c:pt idx="39">
                  <c:v>39.462380111623183</c:v>
                </c:pt>
                <c:pt idx="40">
                  <c:v>50.573792296612375</c:v>
                </c:pt>
                <c:pt idx="41">
                  <c:v>33.00799607301775</c:v>
                </c:pt>
                <c:pt idx="42">
                  <c:v>38.28862225165696</c:v>
                </c:pt>
                <c:pt idx="43">
                  <c:v>51.023915514029966</c:v>
                </c:pt>
                <c:pt idx="44">
                  <c:v>39.611144954746514</c:v>
                </c:pt>
                <c:pt idx="45">
                  <c:v>37.077502783957641</c:v>
                </c:pt>
                <c:pt idx="46">
                  <c:v>39.200463816195992</c:v>
                </c:pt>
                <c:pt idx="47">
                  <c:v>42.243059626449565</c:v>
                </c:pt>
                <c:pt idx="48">
                  <c:v>43.317616712347984</c:v>
                </c:pt>
                <c:pt idx="49">
                  <c:v>47.832333134422456</c:v>
                </c:pt>
                <c:pt idx="50">
                  <c:v>43.575949862762968</c:v>
                </c:pt>
                <c:pt idx="51">
                  <c:v>37.622416809471197</c:v>
                </c:pt>
                <c:pt idx="52">
                  <c:v>41.498082275797707</c:v>
                </c:pt>
                <c:pt idx="53">
                  <c:v>37.668413160336996</c:v>
                </c:pt>
                <c:pt idx="54">
                  <c:v>34.554056886003799</c:v>
                </c:pt>
                <c:pt idx="55">
                  <c:v>38.29828844344263</c:v>
                </c:pt>
                <c:pt idx="56">
                  <c:v>37.084595128548266</c:v>
                </c:pt>
                <c:pt idx="57">
                  <c:v>35.371629199646918</c:v>
                </c:pt>
                <c:pt idx="58">
                  <c:v>30.333092696112345</c:v>
                </c:pt>
                <c:pt idx="59">
                  <c:v>47.310451855522508</c:v>
                </c:pt>
                <c:pt idx="60">
                  <c:v>31.601249753419026</c:v>
                </c:pt>
                <c:pt idx="61">
                  <c:v>29.642118735525258</c:v>
                </c:pt>
                <c:pt idx="62">
                  <c:v>40.394805242555833</c:v>
                </c:pt>
                <c:pt idx="63">
                  <c:v>58.240012570493775</c:v>
                </c:pt>
                <c:pt idx="64">
                  <c:v>33.545629113114451</c:v>
                </c:pt>
                <c:pt idx="65">
                  <c:v>27.335572045700104</c:v>
                </c:pt>
                <c:pt idx="66">
                  <c:v>42.753444856578675</c:v>
                </c:pt>
                <c:pt idx="67">
                  <c:v>39.176747827962089</c:v>
                </c:pt>
                <c:pt idx="68">
                  <c:v>36.478983925893438</c:v>
                </c:pt>
                <c:pt idx="69">
                  <c:v>42.079520782602998</c:v>
                </c:pt>
                <c:pt idx="70">
                  <c:v>38.931777001844402</c:v>
                </c:pt>
                <c:pt idx="71">
                  <c:v>34.751244059656784</c:v>
                </c:pt>
                <c:pt idx="72">
                  <c:v>42.857429210562131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72704"/>
        <c:axId val="236473488"/>
      </c:lineChart>
      <c:catAx>
        <c:axId val="2364727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73488"/>
        <c:crosses val="autoZero"/>
        <c:auto val="1"/>
        <c:lblAlgn val="ctr"/>
        <c:lblOffset val="100"/>
        <c:noMultiLvlLbl val="0"/>
      </c:catAx>
      <c:valAx>
        <c:axId val="236473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4.9506310584276576E-2"/>
              <c:y val="3.9662446564844779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727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8550162395631785E-2"/>
          <c:y val="0.92343638372445858"/>
          <c:w val="0.95301441224588912"/>
          <c:h val="4.0803395504151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11132576447546E-2"/>
          <c:y val="6.8094259956635858E-2"/>
          <c:w val="0.92091388965595888"/>
          <c:h val="0.615284966159879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ООО!$C$1</c:f>
              <c:strCache>
                <c:ptCount val="1"/>
                <c:pt idx="0">
                  <c:v>Значение базового норматива для ООО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ООО!$B$3:$B$67</c:f>
              <c:strCache>
                <c:ptCount val="65"/>
                <c:pt idx="0">
                  <c:v>Чукотский АО</c:v>
                </c:pt>
                <c:pt idx="1">
                  <c:v>Ямало-Ненецкий АО</c:v>
                </c:pt>
                <c:pt idx="2">
                  <c:v>Сахалинская область</c:v>
                </c:pt>
                <c:pt idx="3">
                  <c:v>Московская область</c:v>
                </c:pt>
                <c:pt idx="4">
                  <c:v>Курганская область</c:v>
                </c:pt>
                <c:pt idx="5">
                  <c:v>Ленинградская область</c:v>
                </c:pt>
                <c:pt idx="6">
                  <c:v>Ханты-Мансийский АО - Югра</c:v>
                </c:pt>
                <c:pt idx="7">
                  <c:v>Республика Коми</c:v>
                </c:pt>
                <c:pt idx="8">
                  <c:v>Хабаровский край</c:v>
                </c:pt>
                <c:pt idx="9">
                  <c:v>Мурманская область</c:v>
                </c:pt>
                <c:pt idx="10">
                  <c:v>Республика Хакасия</c:v>
                </c:pt>
                <c:pt idx="11">
                  <c:v>Саратовская область</c:v>
                </c:pt>
                <c:pt idx="12">
                  <c:v>Республика Карелия</c:v>
                </c:pt>
                <c:pt idx="13">
                  <c:v>Красноярский край</c:v>
                </c:pt>
                <c:pt idx="14">
                  <c:v>Ярославская область</c:v>
                </c:pt>
                <c:pt idx="15">
                  <c:v>Карачаево-Черкесская Республика</c:v>
                </c:pt>
                <c:pt idx="16">
                  <c:v>Белгородская область</c:v>
                </c:pt>
                <c:pt idx="17">
                  <c:v>Иркутская область</c:v>
                </c:pt>
                <c:pt idx="18">
                  <c:v>Рязанская область</c:v>
                </c:pt>
                <c:pt idx="19">
                  <c:v>Тамбовская область</c:v>
                </c:pt>
                <c:pt idx="20">
                  <c:v>Курская область</c:v>
                </c:pt>
                <c:pt idx="21">
                  <c:v>Архангельская область</c:v>
                </c:pt>
                <c:pt idx="22">
                  <c:v>Волгоградская область</c:v>
                </c:pt>
                <c:pt idx="23">
                  <c:v>Тверская область</c:v>
                </c:pt>
                <c:pt idx="24">
                  <c:v>Свердловская область</c:v>
                </c:pt>
                <c:pt idx="25">
                  <c:v>Забайкальский край</c:v>
                </c:pt>
                <c:pt idx="26">
                  <c:v>Кировская область</c:v>
                </c:pt>
                <c:pt idx="27">
                  <c:v>Ульяновская область</c:v>
                </c:pt>
                <c:pt idx="28">
                  <c:v>Приморский край</c:v>
                </c:pt>
                <c:pt idx="29">
                  <c:v>Республика Тыва</c:v>
                </c:pt>
                <c:pt idx="30">
                  <c:v>Калужская область</c:v>
                </c:pt>
                <c:pt idx="31">
                  <c:v>Республика Мордовия</c:v>
                </c:pt>
                <c:pt idx="32">
                  <c:v>Орловская область</c:v>
                </c:pt>
                <c:pt idx="33">
                  <c:v>Ивановская область</c:v>
                </c:pt>
                <c:pt idx="34">
                  <c:v>Ростовская область</c:v>
                </c:pt>
                <c:pt idx="35">
                  <c:v>Удмуртская республика</c:v>
                </c:pt>
                <c:pt idx="36">
                  <c:v>Челябинская область</c:v>
                </c:pt>
                <c:pt idx="37">
                  <c:v>Чувашская республика</c:v>
                </c:pt>
                <c:pt idx="38">
                  <c:v>Оренбургская область</c:v>
                </c:pt>
                <c:pt idx="39">
                  <c:v>Костромская область</c:v>
                </c:pt>
                <c:pt idx="40">
                  <c:v>Ставропольский край</c:v>
                </c:pt>
                <c:pt idx="41">
                  <c:v>Тюменская область</c:v>
                </c:pt>
                <c:pt idx="42">
                  <c:v>Пензенская область</c:v>
                </c:pt>
                <c:pt idx="43">
                  <c:v>Еврейская АО</c:v>
                </c:pt>
                <c:pt idx="44">
                  <c:v>Смоленская область</c:v>
                </c:pt>
                <c:pt idx="45">
                  <c:v>Нижегородская область</c:v>
                </c:pt>
                <c:pt idx="46">
                  <c:v>Владимирская область</c:v>
                </c:pt>
                <c:pt idx="47">
                  <c:v>Новгородская область</c:v>
                </c:pt>
                <c:pt idx="48">
                  <c:v>Республика Дагестан</c:v>
                </c:pt>
                <c:pt idx="49">
                  <c:v>Липецкая область</c:v>
                </c:pt>
                <c:pt idx="50">
                  <c:v>Республика Алтай</c:v>
                </c:pt>
                <c:pt idx="51">
                  <c:v>Астраханская область</c:v>
                </c:pt>
                <c:pt idx="52">
                  <c:v>Республика Татарстан</c:v>
                </c:pt>
                <c:pt idx="53">
                  <c:v>Республика Адыгея</c:v>
                </c:pt>
                <c:pt idx="54">
                  <c:v>Республика Бурятия</c:v>
                </c:pt>
                <c:pt idx="55">
                  <c:v>Республика Башкортостан</c:v>
                </c:pt>
                <c:pt idx="56">
                  <c:v>Томская область</c:v>
                </c:pt>
                <c:pt idx="57">
                  <c:v>Псковская область</c:v>
                </c:pt>
                <c:pt idx="58">
                  <c:v>Краснодарский край</c:v>
                </c:pt>
                <c:pt idx="59">
                  <c:v>Алтайский край</c:v>
                </c:pt>
                <c:pt idx="60">
                  <c:v>Пермский край</c:v>
                </c:pt>
                <c:pt idx="61">
                  <c:v>Республика Северная Осетия - Алания</c:v>
                </c:pt>
                <c:pt idx="62">
                  <c:v>Республика Марий Эл</c:v>
                </c:pt>
                <c:pt idx="63">
                  <c:v>Кемеровская область</c:v>
                </c:pt>
                <c:pt idx="64">
                  <c:v>Калининградская область</c:v>
                </c:pt>
              </c:strCache>
            </c:strRef>
          </c:cat>
          <c:val>
            <c:numRef>
              <c:f>ООО!$C$3:$C$67</c:f>
              <c:numCache>
                <c:formatCode>0.00</c:formatCode>
                <c:ptCount val="65"/>
                <c:pt idx="0">
                  <c:v>328.01</c:v>
                </c:pt>
                <c:pt idx="1">
                  <c:v>282.3</c:v>
                </c:pt>
                <c:pt idx="2">
                  <c:v>220.7</c:v>
                </c:pt>
                <c:pt idx="3">
                  <c:v>217.31</c:v>
                </c:pt>
                <c:pt idx="4">
                  <c:v>184.5</c:v>
                </c:pt>
                <c:pt idx="5">
                  <c:v>182.13</c:v>
                </c:pt>
                <c:pt idx="6">
                  <c:v>159.1</c:v>
                </c:pt>
                <c:pt idx="7">
                  <c:v>130.75</c:v>
                </c:pt>
                <c:pt idx="8">
                  <c:v>105.4</c:v>
                </c:pt>
                <c:pt idx="9">
                  <c:v>96.64</c:v>
                </c:pt>
                <c:pt idx="10">
                  <c:v>95.66</c:v>
                </c:pt>
                <c:pt idx="11">
                  <c:v>93.99</c:v>
                </c:pt>
                <c:pt idx="12">
                  <c:v>92.509</c:v>
                </c:pt>
                <c:pt idx="13">
                  <c:v>91.49</c:v>
                </c:pt>
                <c:pt idx="14">
                  <c:v>90.3</c:v>
                </c:pt>
                <c:pt idx="15">
                  <c:v>90.17</c:v>
                </c:pt>
                <c:pt idx="16">
                  <c:v>88.94</c:v>
                </c:pt>
                <c:pt idx="17">
                  <c:v>88.6</c:v>
                </c:pt>
                <c:pt idx="18">
                  <c:v>86.4</c:v>
                </c:pt>
                <c:pt idx="19">
                  <c:v>85.1</c:v>
                </c:pt>
                <c:pt idx="20">
                  <c:v>80.790000000000006</c:v>
                </c:pt>
                <c:pt idx="21">
                  <c:v>80.27</c:v>
                </c:pt>
                <c:pt idx="22">
                  <c:v>76.63</c:v>
                </c:pt>
                <c:pt idx="23">
                  <c:v>76.59</c:v>
                </c:pt>
                <c:pt idx="24">
                  <c:v>76.400000000000006</c:v>
                </c:pt>
                <c:pt idx="25">
                  <c:v>76.040000000000006</c:v>
                </c:pt>
                <c:pt idx="26">
                  <c:v>75</c:v>
                </c:pt>
                <c:pt idx="27">
                  <c:v>69.849999999999994</c:v>
                </c:pt>
                <c:pt idx="28">
                  <c:v>68.459999999999994</c:v>
                </c:pt>
                <c:pt idx="29">
                  <c:v>68.319999999999993</c:v>
                </c:pt>
                <c:pt idx="30">
                  <c:v>68</c:v>
                </c:pt>
                <c:pt idx="31">
                  <c:v>67.599999999999994</c:v>
                </c:pt>
                <c:pt idx="32">
                  <c:v>67.489999999999995</c:v>
                </c:pt>
                <c:pt idx="33">
                  <c:v>67.3</c:v>
                </c:pt>
                <c:pt idx="34">
                  <c:v>67.290000000000006</c:v>
                </c:pt>
                <c:pt idx="35">
                  <c:v>66.680000000000007</c:v>
                </c:pt>
                <c:pt idx="36">
                  <c:v>64.5</c:v>
                </c:pt>
                <c:pt idx="37">
                  <c:v>64.099999999999994</c:v>
                </c:pt>
                <c:pt idx="38">
                  <c:v>63.75</c:v>
                </c:pt>
                <c:pt idx="39">
                  <c:v>63.73</c:v>
                </c:pt>
                <c:pt idx="40">
                  <c:v>62.44</c:v>
                </c:pt>
                <c:pt idx="41">
                  <c:v>62.27</c:v>
                </c:pt>
                <c:pt idx="42">
                  <c:v>61.34</c:v>
                </c:pt>
                <c:pt idx="43">
                  <c:v>60.63</c:v>
                </c:pt>
                <c:pt idx="44">
                  <c:v>60.5</c:v>
                </c:pt>
                <c:pt idx="45">
                  <c:v>58.59</c:v>
                </c:pt>
                <c:pt idx="46">
                  <c:v>58.1</c:v>
                </c:pt>
                <c:pt idx="47">
                  <c:v>57.09</c:v>
                </c:pt>
                <c:pt idx="48">
                  <c:v>55.14</c:v>
                </c:pt>
                <c:pt idx="49">
                  <c:v>53.42</c:v>
                </c:pt>
                <c:pt idx="50">
                  <c:v>52.8</c:v>
                </c:pt>
                <c:pt idx="51">
                  <c:v>51.81</c:v>
                </c:pt>
                <c:pt idx="52">
                  <c:v>49.04</c:v>
                </c:pt>
                <c:pt idx="53">
                  <c:v>47.24</c:v>
                </c:pt>
                <c:pt idx="54">
                  <c:v>45.93</c:v>
                </c:pt>
                <c:pt idx="55">
                  <c:v>45.2</c:v>
                </c:pt>
                <c:pt idx="56">
                  <c:v>44.53</c:v>
                </c:pt>
                <c:pt idx="57">
                  <c:v>43.78</c:v>
                </c:pt>
                <c:pt idx="58">
                  <c:v>43.22</c:v>
                </c:pt>
                <c:pt idx="59">
                  <c:v>42.2</c:v>
                </c:pt>
                <c:pt idx="60">
                  <c:v>40.799999999999997</c:v>
                </c:pt>
                <c:pt idx="61">
                  <c:v>38.6</c:v>
                </c:pt>
                <c:pt idx="62">
                  <c:v>30.82</c:v>
                </c:pt>
                <c:pt idx="63">
                  <c:v>30.12</c:v>
                </c:pt>
                <c:pt idx="64">
                  <c:v>29.65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81328"/>
        <c:axId val="236483288"/>
      </c:barChart>
      <c:lineChart>
        <c:grouping val="standard"/>
        <c:varyColors val="0"/>
        <c:ser>
          <c:idx val="1"/>
          <c:order val="1"/>
          <c:tx>
            <c:strRef>
              <c:f>ООО!$D$1</c:f>
              <c:strCache>
                <c:ptCount val="1"/>
                <c:pt idx="0">
                  <c:v>Значение справедливого норматива для ООО</c:v>
                </c:pt>
              </c:strCache>
            </c:strRef>
          </c:tx>
          <c:spPr>
            <a:ln w="25400"/>
            <a:effectLst/>
          </c:spPr>
          <c:marker>
            <c:symbol val="none"/>
          </c:marker>
          <c:cat>
            <c:strRef>
              <c:f>ООО!$B$3:$B$67</c:f>
              <c:strCache>
                <c:ptCount val="65"/>
                <c:pt idx="0">
                  <c:v>Чукотский АО</c:v>
                </c:pt>
                <c:pt idx="1">
                  <c:v>Ямало-Ненецкий АО</c:v>
                </c:pt>
                <c:pt idx="2">
                  <c:v>Сахалинская область</c:v>
                </c:pt>
                <c:pt idx="3">
                  <c:v>Московская область</c:v>
                </c:pt>
                <c:pt idx="4">
                  <c:v>Курганская область</c:v>
                </c:pt>
                <c:pt idx="5">
                  <c:v>Ленинградская область</c:v>
                </c:pt>
                <c:pt idx="6">
                  <c:v>Ханты-Мансийский АО - Югра</c:v>
                </c:pt>
                <c:pt idx="7">
                  <c:v>Республика Коми</c:v>
                </c:pt>
                <c:pt idx="8">
                  <c:v>Хабаровский край</c:v>
                </c:pt>
                <c:pt idx="9">
                  <c:v>Мурманская область</c:v>
                </c:pt>
                <c:pt idx="10">
                  <c:v>Республика Хакасия</c:v>
                </c:pt>
                <c:pt idx="11">
                  <c:v>Саратовская область</c:v>
                </c:pt>
                <c:pt idx="12">
                  <c:v>Республика Карелия</c:v>
                </c:pt>
                <c:pt idx="13">
                  <c:v>Красноярский край</c:v>
                </c:pt>
                <c:pt idx="14">
                  <c:v>Ярославская область</c:v>
                </c:pt>
                <c:pt idx="15">
                  <c:v>Карачаево-Черкесская Республика</c:v>
                </c:pt>
                <c:pt idx="16">
                  <c:v>Белгородская область</c:v>
                </c:pt>
                <c:pt idx="17">
                  <c:v>Иркутская область</c:v>
                </c:pt>
                <c:pt idx="18">
                  <c:v>Рязанская область</c:v>
                </c:pt>
                <c:pt idx="19">
                  <c:v>Тамбовская область</c:v>
                </c:pt>
                <c:pt idx="20">
                  <c:v>Курская область</c:v>
                </c:pt>
                <c:pt idx="21">
                  <c:v>Архангельская область</c:v>
                </c:pt>
                <c:pt idx="22">
                  <c:v>Волгоградская область</c:v>
                </c:pt>
                <c:pt idx="23">
                  <c:v>Тверская область</c:v>
                </c:pt>
                <c:pt idx="24">
                  <c:v>Свердловская область</c:v>
                </c:pt>
                <c:pt idx="25">
                  <c:v>Забайкальский край</c:v>
                </c:pt>
                <c:pt idx="26">
                  <c:v>Кировская область</c:v>
                </c:pt>
                <c:pt idx="27">
                  <c:v>Ульяновская область</c:v>
                </c:pt>
                <c:pt idx="28">
                  <c:v>Приморский край</c:v>
                </c:pt>
                <c:pt idx="29">
                  <c:v>Республика Тыва</c:v>
                </c:pt>
                <c:pt idx="30">
                  <c:v>Калужская область</c:v>
                </c:pt>
                <c:pt idx="31">
                  <c:v>Республика Мордовия</c:v>
                </c:pt>
                <c:pt idx="32">
                  <c:v>Орловская область</c:v>
                </c:pt>
                <c:pt idx="33">
                  <c:v>Ивановская область</c:v>
                </c:pt>
                <c:pt idx="34">
                  <c:v>Ростовская область</c:v>
                </c:pt>
                <c:pt idx="35">
                  <c:v>Удмуртская республика</c:v>
                </c:pt>
                <c:pt idx="36">
                  <c:v>Челябинская область</c:v>
                </c:pt>
                <c:pt idx="37">
                  <c:v>Чувашская республика</c:v>
                </c:pt>
                <c:pt idx="38">
                  <c:v>Оренбургская область</c:v>
                </c:pt>
                <c:pt idx="39">
                  <c:v>Костромская область</c:v>
                </c:pt>
                <c:pt idx="40">
                  <c:v>Ставропольский край</c:v>
                </c:pt>
                <c:pt idx="41">
                  <c:v>Тюменская область</c:v>
                </c:pt>
                <c:pt idx="42">
                  <c:v>Пензенская область</c:v>
                </c:pt>
                <c:pt idx="43">
                  <c:v>Еврейская АО</c:v>
                </c:pt>
                <c:pt idx="44">
                  <c:v>Смоленская область</c:v>
                </c:pt>
                <c:pt idx="45">
                  <c:v>Нижегородская область</c:v>
                </c:pt>
                <c:pt idx="46">
                  <c:v>Владимирская область</c:v>
                </c:pt>
                <c:pt idx="47">
                  <c:v>Новгородская область</c:v>
                </c:pt>
                <c:pt idx="48">
                  <c:v>Республика Дагестан</c:v>
                </c:pt>
                <c:pt idx="49">
                  <c:v>Липецкая область</c:v>
                </c:pt>
                <c:pt idx="50">
                  <c:v>Республика Алтай</c:v>
                </c:pt>
                <c:pt idx="51">
                  <c:v>Астраханская область</c:v>
                </c:pt>
                <c:pt idx="52">
                  <c:v>Республика Татарстан</c:v>
                </c:pt>
                <c:pt idx="53">
                  <c:v>Республика Адыгея</c:v>
                </c:pt>
                <c:pt idx="54">
                  <c:v>Республика Бурятия</c:v>
                </c:pt>
                <c:pt idx="55">
                  <c:v>Республика Башкортостан</c:v>
                </c:pt>
                <c:pt idx="56">
                  <c:v>Томская область</c:v>
                </c:pt>
                <c:pt idx="57">
                  <c:v>Псковская область</c:v>
                </c:pt>
                <c:pt idx="58">
                  <c:v>Краснодарский край</c:v>
                </c:pt>
                <c:pt idx="59">
                  <c:v>Алтайский край</c:v>
                </c:pt>
                <c:pt idx="60">
                  <c:v>Пермский край</c:v>
                </c:pt>
                <c:pt idx="61">
                  <c:v>Республика Северная Осетия - Алания</c:v>
                </c:pt>
                <c:pt idx="62">
                  <c:v>Республика Марий Эл</c:v>
                </c:pt>
                <c:pt idx="63">
                  <c:v>Кемеровская область</c:v>
                </c:pt>
                <c:pt idx="64">
                  <c:v>Калининградская область</c:v>
                </c:pt>
              </c:strCache>
            </c:strRef>
          </c:cat>
          <c:val>
            <c:numRef>
              <c:f>ООО!$D$3:$D$67</c:f>
              <c:numCache>
                <c:formatCode>0.00</c:formatCode>
                <c:ptCount val="65"/>
                <c:pt idx="0">
                  <c:v>499.76401947050527</c:v>
                </c:pt>
                <c:pt idx="1">
                  <c:v>343.09253015576951</c:v>
                </c:pt>
                <c:pt idx="2">
                  <c:v>220.7</c:v>
                </c:pt>
                <c:pt idx="3">
                  <c:v>130.20479271965465</c:v>
                </c:pt>
                <c:pt idx="4">
                  <c:v>124.97240504125546</c:v>
                </c:pt>
                <c:pt idx="5">
                  <c:v>132.63470723400664</c:v>
                </c:pt>
                <c:pt idx="6">
                  <c:v>214.03182528000363</c:v>
                </c:pt>
                <c:pt idx="7">
                  <c:v>182.76434559884891</c:v>
                </c:pt>
                <c:pt idx="8">
                  <c:v>155.73178299433633</c:v>
                </c:pt>
                <c:pt idx="9">
                  <c:v>143.74788212057223</c:v>
                </c:pt>
                <c:pt idx="10">
                  <c:v>150.27523961734119</c:v>
                </c:pt>
                <c:pt idx="11">
                  <c:v>108.58376499681404</c:v>
                </c:pt>
                <c:pt idx="12">
                  <c:v>136.01189171898201</c:v>
                </c:pt>
                <c:pt idx="13">
                  <c:v>181.76097908966508</c:v>
                </c:pt>
                <c:pt idx="14">
                  <c:v>118.4186215646169</c:v>
                </c:pt>
                <c:pt idx="15">
                  <c:v>156.47610694301522</c:v>
                </c:pt>
                <c:pt idx="16">
                  <c:v>145.45482241987872</c:v>
                </c:pt>
                <c:pt idx="17">
                  <c:v>134.52664617035913</c:v>
                </c:pt>
                <c:pt idx="18">
                  <c:v>119.20268597060729</c:v>
                </c:pt>
                <c:pt idx="19">
                  <c:v>141.02397050151595</c:v>
                </c:pt>
                <c:pt idx="20">
                  <c:v>170.1383993907379</c:v>
                </c:pt>
                <c:pt idx="21">
                  <c:v>153.03576760987585</c:v>
                </c:pt>
                <c:pt idx="22">
                  <c:v>108.53563036468319</c:v>
                </c:pt>
                <c:pt idx="23">
                  <c:v>119.07440129989126</c:v>
                </c:pt>
                <c:pt idx="24">
                  <c:v>105.00623536441876</c:v>
                </c:pt>
                <c:pt idx="25">
                  <c:v>153.91837477052627</c:v>
                </c:pt>
                <c:pt idx="26">
                  <c:v>95.280664091097634</c:v>
                </c:pt>
                <c:pt idx="27">
                  <c:v>103.07825950180826</c:v>
                </c:pt>
                <c:pt idx="28">
                  <c:v>115.43277514643535</c:v>
                </c:pt>
                <c:pt idx="29">
                  <c:v>198.75076298956432</c:v>
                </c:pt>
                <c:pt idx="30">
                  <c:v>126.24250673235125</c:v>
                </c:pt>
                <c:pt idx="31">
                  <c:v>141.95532634641614</c:v>
                </c:pt>
                <c:pt idx="32">
                  <c:v>135.45894873409836</c:v>
                </c:pt>
                <c:pt idx="33">
                  <c:v>62.423056858004422</c:v>
                </c:pt>
                <c:pt idx="34">
                  <c:v>113.2316858951732</c:v>
                </c:pt>
                <c:pt idx="35">
                  <c:v>137.09758051290689</c:v>
                </c:pt>
                <c:pt idx="36">
                  <c:v>114.95270706999655</c:v>
                </c:pt>
                <c:pt idx="37">
                  <c:v>111.87839712748783</c:v>
                </c:pt>
                <c:pt idx="38">
                  <c:v>142.18763739868945</c:v>
                </c:pt>
                <c:pt idx="39">
                  <c:v>100.96194330579497</c:v>
                </c:pt>
                <c:pt idx="40">
                  <c:v>108.66710370499439</c:v>
                </c:pt>
                <c:pt idx="41">
                  <c:v>141.19852844299265</c:v>
                </c:pt>
                <c:pt idx="42">
                  <c:v>108.9344407045235</c:v>
                </c:pt>
                <c:pt idx="43">
                  <c:v>125.51351894403354</c:v>
                </c:pt>
                <c:pt idx="44">
                  <c:v>133.3770419229723</c:v>
                </c:pt>
                <c:pt idx="45">
                  <c:v>100.49141388877588</c:v>
                </c:pt>
                <c:pt idx="46">
                  <c:v>85.332038572075007</c:v>
                </c:pt>
                <c:pt idx="47">
                  <c:v>96.805507294039302</c:v>
                </c:pt>
                <c:pt idx="48">
                  <c:v>149.4261826761383</c:v>
                </c:pt>
                <c:pt idx="49">
                  <c:v>130.89511765802317</c:v>
                </c:pt>
                <c:pt idx="50">
                  <c:v>209.21026904364521</c:v>
                </c:pt>
                <c:pt idx="51">
                  <c:v>115.4861609328952</c:v>
                </c:pt>
                <c:pt idx="52">
                  <c:v>157.9842684073306</c:v>
                </c:pt>
                <c:pt idx="53">
                  <c:v>133.51308380474529</c:v>
                </c:pt>
                <c:pt idx="54">
                  <c:v>127.45254194031297</c:v>
                </c:pt>
                <c:pt idx="55">
                  <c:v>143.34859439023066</c:v>
                </c:pt>
                <c:pt idx="56">
                  <c:v>150.34806202799206</c:v>
                </c:pt>
                <c:pt idx="57">
                  <c:v>104.92234246823486</c:v>
                </c:pt>
                <c:pt idx="58">
                  <c:v>113.52478274666228</c:v>
                </c:pt>
                <c:pt idx="59">
                  <c:v>133.67128608643534</c:v>
                </c:pt>
                <c:pt idx="60">
                  <c:v>109.60144198496199</c:v>
                </c:pt>
                <c:pt idx="61">
                  <c:v>93.307018692808342</c:v>
                </c:pt>
                <c:pt idx="62">
                  <c:v>115.67779481826429</c:v>
                </c:pt>
                <c:pt idx="63">
                  <c:v>91.793372591706913</c:v>
                </c:pt>
                <c:pt idx="64">
                  <c:v>91.586138629740304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81328"/>
        <c:axId val="236483288"/>
      </c:lineChart>
      <c:catAx>
        <c:axId val="236481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83288"/>
        <c:crosses val="autoZero"/>
        <c:auto val="1"/>
        <c:lblAlgn val="ctr"/>
        <c:lblOffset val="100"/>
        <c:noMultiLvlLbl val="0"/>
      </c:catAx>
      <c:valAx>
        <c:axId val="236483288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 dirty="0"/>
                  <a:t>тыс. руб.</a:t>
                </a:r>
              </a:p>
            </c:rich>
          </c:tx>
          <c:layout>
            <c:manualLayout>
              <c:xMode val="edge"/>
              <c:yMode val="edge"/>
              <c:x val="8.3729725642062172E-2"/>
              <c:y val="2.7218217107999442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81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5501046792602289E-2"/>
          <c:y val="0.91547114033446619"/>
          <c:w val="0.94632984440621259"/>
          <c:h val="7.144481082586892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8625244649997092E-2"/>
          <c:y val="8.4285452324426816E-2"/>
          <c:w val="0.96380525342396672"/>
          <c:h val="0.58935755154436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СОО!$C$1</c:f>
              <c:strCache>
                <c:ptCount val="1"/>
                <c:pt idx="0">
                  <c:v>Значение "базового" норматива для СОО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СОО!$B$2:$B$74</c:f>
              <c:strCache>
                <c:ptCount val="73"/>
                <c:pt idx="0">
                  <c:v>Амурская область</c:v>
                </c:pt>
                <c:pt idx="1">
                  <c:v>г.Санкт-Петербург</c:v>
                </c:pt>
                <c:pt idx="2">
                  <c:v>Московская область</c:v>
                </c:pt>
                <c:pt idx="3">
                  <c:v>Ямало-Ненецкий АО</c:v>
                </c:pt>
                <c:pt idx="4">
                  <c:v>Магаданская область</c:v>
                </c:pt>
                <c:pt idx="5">
                  <c:v>Чукотский АО</c:v>
                </c:pt>
                <c:pt idx="6">
                  <c:v>Камчатский край</c:v>
                </c:pt>
                <c:pt idx="7">
                  <c:v>Ханты-Мансийский АО - Югра</c:v>
                </c:pt>
                <c:pt idx="8">
                  <c:v>Сахалинская область</c:v>
                </c:pt>
                <c:pt idx="9">
                  <c:v>Ленинградская область</c:v>
                </c:pt>
                <c:pt idx="10">
                  <c:v>Республика Коми</c:v>
                </c:pt>
                <c:pt idx="11">
                  <c:v>Карачаево-Черкесская Республика</c:v>
                </c:pt>
                <c:pt idx="12">
                  <c:v>Мурманская область</c:v>
                </c:pt>
                <c:pt idx="13">
                  <c:v>Челябинская область</c:v>
                </c:pt>
                <c:pt idx="14">
                  <c:v>Белгородская область</c:v>
                </c:pt>
                <c:pt idx="15">
                  <c:v>Ростовская область</c:v>
                </c:pt>
                <c:pt idx="16">
                  <c:v>Республика Хакасия</c:v>
                </c:pt>
                <c:pt idx="17">
                  <c:v>Нижегородская область</c:v>
                </c:pt>
                <c:pt idx="18">
                  <c:v>Хабаровский край</c:v>
                </c:pt>
                <c:pt idx="19">
                  <c:v>Красноярский край</c:v>
                </c:pt>
                <c:pt idx="20">
                  <c:v>Ставропольский край</c:v>
                </c:pt>
                <c:pt idx="21">
                  <c:v>Республика Карелия</c:v>
                </c:pt>
                <c:pt idx="22">
                  <c:v>Тульская область</c:v>
                </c:pt>
                <c:pt idx="23">
                  <c:v>Волгоградская область</c:v>
                </c:pt>
                <c:pt idx="24">
                  <c:v>Ярославская область</c:v>
                </c:pt>
                <c:pt idx="25">
                  <c:v>Республика Мордовия</c:v>
                </c:pt>
                <c:pt idx="26">
                  <c:v>Орловская область</c:v>
                </c:pt>
                <c:pt idx="27">
                  <c:v>Краснодарский край</c:v>
                </c:pt>
                <c:pt idx="28">
                  <c:v>Удмуртская республика</c:v>
                </c:pt>
                <c:pt idx="29">
                  <c:v>Костромская область</c:v>
                </c:pt>
                <c:pt idx="30">
                  <c:v>Иркутская область</c:v>
                </c:pt>
                <c:pt idx="31">
                  <c:v>Тюменьская область</c:v>
                </c:pt>
                <c:pt idx="32">
                  <c:v>Еврейская АО</c:v>
                </c:pt>
                <c:pt idx="33">
                  <c:v>Республика Татарстан</c:v>
                </c:pt>
                <c:pt idx="34">
                  <c:v>Оренбургская область</c:v>
                </c:pt>
                <c:pt idx="35">
                  <c:v>Омская область</c:v>
                </c:pt>
                <c:pt idx="36">
                  <c:v>Забайкальский край</c:v>
                </c:pt>
                <c:pt idx="37">
                  <c:v>Архангельская область</c:v>
                </c:pt>
                <c:pt idx="38">
                  <c:v>Республика Алтай</c:v>
                </c:pt>
                <c:pt idx="39">
                  <c:v>Ульяновская область</c:v>
                </c:pt>
                <c:pt idx="40">
                  <c:v>Калужская область</c:v>
                </c:pt>
                <c:pt idx="41">
                  <c:v>Кировская область</c:v>
                </c:pt>
                <c:pt idx="42">
                  <c:v>Свердловская область</c:v>
                </c:pt>
                <c:pt idx="43">
                  <c:v>Рязанская область</c:v>
                </c:pt>
                <c:pt idx="44">
                  <c:v>Тверская область</c:v>
                </c:pt>
                <c:pt idx="45">
                  <c:v>Пензенская область</c:v>
                </c:pt>
                <c:pt idx="46">
                  <c:v>Саратовская область</c:v>
                </c:pt>
                <c:pt idx="47">
                  <c:v>Чувашская республика</c:v>
                </c:pt>
                <c:pt idx="48">
                  <c:v>Смоленская область</c:v>
                </c:pt>
                <c:pt idx="49">
                  <c:v>Самарская область</c:v>
                </c:pt>
                <c:pt idx="50">
                  <c:v>Тамбовская область</c:v>
                </c:pt>
                <c:pt idx="51">
                  <c:v>Владимирская область</c:v>
                </c:pt>
                <c:pt idx="52">
                  <c:v>Кемеровская область</c:v>
                </c:pt>
                <c:pt idx="53">
                  <c:v>Томская область</c:v>
                </c:pt>
                <c:pt idx="54">
                  <c:v>Приморский край</c:v>
                </c:pt>
                <c:pt idx="55">
                  <c:v>Воронежская область</c:v>
                </c:pt>
                <c:pt idx="56">
                  <c:v>Республика Тыва</c:v>
                </c:pt>
                <c:pt idx="57">
                  <c:v>Вологодская область</c:v>
                </c:pt>
                <c:pt idx="58">
                  <c:v>Республика Дагестан</c:v>
                </c:pt>
                <c:pt idx="59">
                  <c:v>Республика Марий Эл</c:v>
                </c:pt>
                <c:pt idx="60">
                  <c:v>Новгородская область</c:v>
                </c:pt>
                <c:pt idx="61">
                  <c:v>Ивановская область</c:v>
                </c:pt>
                <c:pt idx="62">
                  <c:v>Калининградская область</c:v>
                </c:pt>
                <c:pt idx="63">
                  <c:v>Пермский край</c:v>
                </c:pt>
                <c:pt idx="64">
                  <c:v>Ревпублика Башкортостан</c:v>
                </c:pt>
                <c:pt idx="65">
                  <c:v>Астраханская область</c:v>
                </c:pt>
                <c:pt idx="66">
                  <c:v>Республика Адыгея</c:v>
                </c:pt>
                <c:pt idx="67">
                  <c:v>Республика Бурятия</c:v>
                </c:pt>
                <c:pt idx="68">
                  <c:v>Липецкая область</c:v>
                </c:pt>
                <c:pt idx="69">
                  <c:v>Республика Северная Осения - Алания</c:v>
                </c:pt>
                <c:pt idx="70">
                  <c:v>Псковская область</c:v>
                </c:pt>
                <c:pt idx="71">
                  <c:v>Алтайский край</c:v>
                </c:pt>
                <c:pt idx="72">
                  <c:v>Республика Калмыкия</c:v>
                </c:pt>
              </c:strCache>
            </c:strRef>
          </c:cat>
          <c:val>
            <c:numRef>
              <c:f>СОО!$C$2:$C$74</c:f>
              <c:numCache>
                <c:formatCode>0.00</c:formatCode>
                <c:ptCount val="73"/>
                <c:pt idx="0">
                  <c:v>222.7</c:v>
                </c:pt>
                <c:pt idx="1">
                  <c:v>170.1</c:v>
                </c:pt>
                <c:pt idx="2">
                  <c:v>163.79</c:v>
                </c:pt>
                <c:pt idx="3">
                  <c:v>137.4</c:v>
                </c:pt>
                <c:pt idx="4">
                  <c:v>136.49</c:v>
                </c:pt>
                <c:pt idx="5">
                  <c:v>133.08000000000001</c:v>
                </c:pt>
                <c:pt idx="6">
                  <c:v>100.85</c:v>
                </c:pt>
                <c:pt idx="7">
                  <c:v>91.7</c:v>
                </c:pt>
                <c:pt idx="8">
                  <c:v>88.2</c:v>
                </c:pt>
                <c:pt idx="9">
                  <c:v>78.58</c:v>
                </c:pt>
                <c:pt idx="10">
                  <c:v>74.28</c:v>
                </c:pt>
                <c:pt idx="11">
                  <c:v>74.180000000000007</c:v>
                </c:pt>
                <c:pt idx="12">
                  <c:v>72.34</c:v>
                </c:pt>
                <c:pt idx="13">
                  <c:v>68.2</c:v>
                </c:pt>
                <c:pt idx="14">
                  <c:v>61.36</c:v>
                </c:pt>
                <c:pt idx="15">
                  <c:v>58.54</c:v>
                </c:pt>
                <c:pt idx="16">
                  <c:v>57.37</c:v>
                </c:pt>
                <c:pt idx="17">
                  <c:v>56.96</c:v>
                </c:pt>
                <c:pt idx="18">
                  <c:v>52.5</c:v>
                </c:pt>
                <c:pt idx="19">
                  <c:v>51.78</c:v>
                </c:pt>
                <c:pt idx="20">
                  <c:v>50.1</c:v>
                </c:pt>
                <c:pt idx="21">
                  <c:v>50.04</c:v>
                </c:pt>
                <c:pt idx="22">
                  <c:v>48.15</c:v>
                </c:pt>
                <c:pt idx="23">
                  <c:v>47.13</c:v>
                </c:pt>
                <c:pt idx="24">
                  <c:v>46.5</c:v>
                </c:pt>
                <c:pt idx="25">
                  <c:v>45.5</c:v>
                </c:pt>
                <c:pt idx="26">
                  <c:v>44.96</c:v>
                </c:pt>
                <c:pt idx="27">
                  <c:v>44.59</c:v>
                </c:pt>
                <c:pt idx="28">
                  <c:v>43.78</c:v>
                </c:pt>
                <c:pt idx="29">
                  <c:v>43.2</c:v>
                </c:pt>
                <c:pt idx="30">
                  <c:v>43.1</c:v>
                </c:pt>
                <c:pt idx="31">
                  <c:v>43.07</c:v>
                </c:pt>
                <c:pt idx="32">
                  <c:v>42.81</c:v>
                </c:pt>
                <c:pt idx="33">
                  <c:v>42.31</c:v>
                </c:pt>
                <c:pt idx="34">
                  <c:v>41.92</c:v>
                </c:pt>
                <c:pt idx="35">
                  <c:v>41.81</c:v>
                </c:pt>
                <c:pt idx="36">
                  <c:v>41.48</c:v>
                </c:pt>
                <c:pt idx="37">
                  <c:v>40.200000000000003</c:v>
                </c:pt>
                <c:pt idx="38">
                  <c:v>40.08</c:v>
                </c:pt>
                <c:pt idx="39">
                  <c:v>39.15</c:v>
                </c:pt>
                <c:pt idx="40">
                  <c:v>39.130000000000003</c:v>
                </c:pt>
                <c:pt idx="41">
                  <c:v>39</c:v>
                </c:pt>
                <c:pt idx="42">
                  <c:v>38.72</c:v>
                </c:pt>
                <c:pt idx="43">
                  <c:v>38.4</c:v>
                </c:pt>
                <c:pt idx="44">
                  <c:v>37.950000000000003</c:v>
                </c:pt>
                <c:pt idx="45">
                  <c:v>37.72</c:v>
                </c:pt>
                <c:pt idx="46">
                  <c:v>37.119999999999997</c:v>
                </c:pt>
                <c:pt idx="47">
                  <c:v>36.74</c:v>
                </c:pt>
                <c:pt idx="48">
                  <c:v>35.6</c:v>
                </c:pt>
                <c:pt idx="49">
                  <c:v>35.549999999999997</c:v>
                </c:pt>
                <c:pt idx="50">
                  <c:v>35</c:v>
                </c:pt>
                <c:pt idx="51">
                  <c:v>33.700000000000003</c:v>
                </c:pt>
                <c:pt idx="52">
                  <c:v>33.200000000000003</c:v>
                </c:pt>
                <c:pt idx="53">
                  <c:v>32.47</c:v>
                </c:pt>
                <c:pt idx="54">
                  <c:v>32.049999999999997</c:v>
                </c:pt>
                <c:pt idx="55">
                  <c:v>31.86</c:v>
                </c:pt>
                <c:pt idx="56">
                  <c:v>31.85</c:v>
                </c:pt>
                <c:pt idx="57">
                  <c:v>31.4</c:v>
                </c:pt>
                <c:pt idx="58">
                  <c:v>31.32</c:v>
                </c:pt>
                <c:pt idx="59">
                  <c:v>30.82</c:v>
                </c:pt>
                <c:pt idx="60">
                  <c:v>30.43</c:v>
                </c:pt>
                <c:pt idx="61">
                  <c:v>30.24</c:v>
                </c:pt>
                <c:pt idx="62">
                  <c:v>29.65</c:v>
                </c:pt>
                <c:pt idx="63">
                  <c:v>29.25</c:v>
                </c:pt>
                <c:pt idx="64">
                  <c:v>29.2</c:v>
                </c:pt>
                <c:pt idx="65">
                  <c:v>28.83</c:v>
                </c:pt>
                <c:pt idx="66">
                  <c:v>28.79</c:v>
                </c:pt>
                <c:pt idx="67">
                  <c:v>28.29</c:v>
                </c:pt>
                <c:pt idx="68">
                  <c:v>28.28</c:v>
                </c:pt>
                <c:pt idx="69">
                  <c:v>26.7</c:v>
                </c:pt>
                <c:pt idx="70">
                  <c:v>25.55</c:v>
                </c:pt>
                <c:pt idx="71">
                  <c:v>22.9</c:v>
                </c:pt>
                <c:pt idx="72">
                  <c:v>20.6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82504"/>
        <c:axId val="236480152"/>
      </c:barChart>
      <c:lineChart>
        <c:grouping val="standard"/>
        <c:varyColors val="0"/>
        <c:ser>
          <c:idx val="1"/>
          <c:order val="1"/>
          <c:tx>
            <c:strRef>
              <c:f>СОО!$D$1</c:f>
              <c:strCache>
                <c:ptCount val="1"/>
                <c:pt idx="0">
                  <c:v>Значение "справедливого" норматива для ООО</c:v>
                </c:pt>
              </c:strCache>
            </c:strRef>
          </c:tx>
          <c:spPr>
            <a:ln w="28575"/>
            <a:effectLst/>
          </c:spPr>
          <c:marker>
            <c:symbol val="none"/>
          </c:marker>
          <c:cat>
            <c:strRef>
              <c:f>СОО!$B$2:$B$74</c:f>
              <c:strCache>
                <c:ptCount val="73"/>
                <c:pt idx="0">
                  <c:v>Амурская область</c:v>
                </c:pt>
                <c:pt idx="1">
                  <c:v>г.Санкт-Петербург</c:v>
                </c:pt>
                <c:pt idx="2">
                  <c:v>Московская область</c:v>
                </c:pt>
                <c:pt idx="3">
                  <c:v>Ямало-Ненецкий АО</c:v>
                </c:pt>
                <c:pt idx="4">
                  <c:v>Магаданская область</c:v>
                </c:pt>
                <c:pt idx="5">
                  <c:v>Чукотский АО</c:v>
                </c:pt>
                <c:pt idx="6">
                  <c:v>Камчатский край</c:v>
                </c:pt>
                <c:pt idx="7">
                  <c:v>Ханты-Мансийский АО - Югра</c:v>
                </c:pt>
                <c:pt idx="8">
                  <c:v>Сахалинская область</c:v>
                </c:pt>
                <c:pt idx="9">
                  <c:v>Ленинградская область</c:v>
                </c:pt>
                <c:pt idx="10">
                  <c:v>Республика Коми</c:v>
                </c:pt>
                <c:pt idx="11">
                  <c:v>Карачаево-Черкесская Республика</c:v>
                </c:pt>
                <c:pt idx="12">
                  <c:v>Мурманская область</c:v>
                </c:pt>
                <c:pt idx="13">
                  <c:v>Челябинская область</c:v>
                </c:pt>
                <c:pt idx="14">
                  <c:v>Белгородская область</c:v>
                </c:pt>
                <c:pt idx="15">
                  <c:v>Ростовская область</c:v>
                </c:pt>
                <c:pt idx="16">
                  <c:v>Республика Хакасия</c:v>
                </c:pt>
                <c:pt idx="17">
                  <c:v>Нижегородская область</c:v>
                </c:pt>
                <c:pt idx="18">
                  <c:v>Хабаровский край</c:v>
                </c:pt>
                <c:pt idx="19">
                  <c:v>Красноярский край</c:v>
                </c:pt>
                <c:pt idx="20">
                  <c:v>Ставропольский край</c:v>
                </c:pt>
                <c:pt idx="21">
                  <c:v>Республика Карелия</c:v>
                </c:pt>
                <c:pt idx="22">
                  <c:v>Тульская область</c:v>
                </c:pt>
                <c:pt idx="23">
                  <c:v>Волгоградская область</c:v>
                </c:pt>
                <c:pt idx="24">
                  <c:v>Ярославская область</c:v>
                </c:pt>
                <c:pt idx="25">
                  <c:v>Республика Мордовия</c:v>
                </c:pt>
                <c:pt idx="26">
                  <c:v>Орловская область</c:v>
                </c:pt>
                <c:pt idx="27">
                  <c:v>Краснодарский край</c:v>
                </c:pt>
                <c:pt idx="28">
                  <c:v>Удмуртская республика</c:v>
                </c:pt>
                <c:pt idx="29">
                  <c:v>Костромская область</c:v>
                </c:pt>
                <c:pt idx="30">
                  <c:v>Иркутская область</c:v>
                </c:pt>
                <c:pt idx="31">
                  <c:v>Тюменьская область</c:v>
                </c:pt>
                <c:pt idx="32">
                  <c:v>Еврейская АО</c:v>
                </c:pt>
                <c:pt idx="33">
                  <c:v>Республика Татарстан</c:v>
                </c:pt>
                <c:pt idx="34">
                  <c:v>Оренбургская область</c:v>
                </c:pt>
                <c:pt idx="35">
                  <c:v>Омская область</c:v>
                </c:pt>
                <c:pt idx="36">
                  <c:v>Забайкальский край</c:v>
                </c:pt>
                <c:pt idx="37">
                  <c:v>Архангельская область</c:v>
                </c:pt>
                <c:pt idx="38">
                  <c:v>Республика Алтай</c:v>
                </c:pt>
                <c:pt idx="39">
                  <c:v>Ульяновская область</c:v>
                </c:pt>
                <c:pt idx="40">
                  <c:v>Калужская область</c:v>
                </c:pt>
                <c:pt idx="41">
                  <c:v>Кировская область</c:v>
                </c:pt>
                <c:pt idx="42">
                  <c:v>Свердловская область</c:v>
                </c:pt>
                <c:pt idx="43">
                  <c:v>Рязанская область</c:v>
                </c:pt>
                <c:pt idx="44">
                  <c:v>Тверская область</c:v>
                </c:pt>
                <c:pt idx="45">
                  <c:v>Пензенская область</c:v>
                </c:pt>
                <c:pt idx="46">
                  <c:v>Саратовская область</c:v>
                </c:pt>
                <c:pt idx="47">
                  <c:v>Чувашская республика</c:v>
                </c:pt>
                <c:pt idx="48">
                  <c:v>Смоленская область</c:v>
                </c:pt>
                <c:pt idx="49">
                  <c:v>Самарская область</c:v>
                </c:pt>
                <c:pt idx="50">
                  <c:v>Тамбовская область</c:v>
                </c:pt>
                <c:pt idx="51">
                  <c:v>Владимирская область</c:v>
                </c:pt>
                <c:pt idx="52">
                  <c:v>Кемеровская область</c:v>
                </c:pt>
                <c:pt idx="53">
                  <c:v>Томская область</c:v>
                </c:pt>
                <c:pt idx="54">
                  <c:v>Приморский край</c:v>
                </c:pt>
                <c:pt idx="55">
                  <c:v>Воронежская область</c:v>
                </c:pt>
                <c:pt idx="56">
                  <c:v>Республика Тыва</c:v>
                </c:pt>
                <c:pt idx="57">
                  <c:v>Вологодская область</c:v>
                </c:pt>
                <c:pt idx="58">
                  <c:v>Республика Дагестан</c:v>
                </c:pt>
                <c:pt idx="59">
                  <c:v>Республика Марий Эл</c:v>
                </c:pt>
                <c:pt idx="60">
                  <c:v>Новгородская область</c:v>
                </c:pt>
                <c:pt idx="61">
                  <c:v>Ивановская область</c:v>
                </c:pt>
                <c:pt idx="62">
                  <c:v>Калининградская область</c:v>
                </c:pt>
                <c:pt idx="63">
                  <c:v>Пермский край</c:v>
                </c:pt>
                <c:pt idx="64">
                  <c:v>Ревпублика Башкортостан</c:v>
                </c:pt>
                <c:pt idx="65">
                  <c:v>Астраханская область</c:v>
                </c:pt>
                <c:pt idx="66">
                  <c:v>Республика Адыгея</c:v>
                </c:pt>
                <c:pt idx="67">
                  <c:v>Республика Бурятия</c:v>
                </c:pt>
                <c:pt idx="68">
                  <c:v>Липецкая область</c:v>
                </c:pt>
                <c:pt idx="69">
                  <c:v>Республика Северная Осения - Алания</c:v>
                </c:pt>
                <c:pt idx="70">
                  <c:v>Псковская область</c:v>
                </c:pt>
                <c:pt idx="71">
                  <c:v>Алтайский край</c:v>
                </c:pt>
                <c:pt idx="72">
                  <c:v>Республика Калмыкия</c:v>
                </c:pt>
              </c:strCache>
            </c:strRef>
          </c:cat>
          <c:val>
            <c:numRef>
              <c:f>СОО!$D$2:$D$74</c:f>
              <c:numCache>
                <c:formatCode>0.00</c:formatCode>
                <c:ptCount val="73"/>
                <c:pt idx="0">
                  <c:v>46.504097548436846</c:v>
                </c:pt>
                <c:pt idx="1">
                  <c:v>78.531880923829902</c:v>
                </c:pt>
                <c:pt idx="2">
                  <c:v>53.497938378103036</c:v>
                </c:pt>
                <c:pt idx="3">
                  <c:v>128.65989668296385</c:v>
                </c:pt>
                <c:pt idx="4">
                  <c:v>100.61078939860803</c:v>
                </c:pt>
                <c:pt idx="5">
                  <c:v>143.25858780384891</c:v>
                </c:pt>
                <c:pt idx="6">
                  <c:v>93.531975238525831</c:v>
                </c:pt>
                <c:pt idx="7">
                  <c:v>98.443504301011743</c:v>
                </c:pt>
                <c:pt idx="8">
                  <c:v>88.2</c:v>
                </c:pt>
                <c:pt idx="9">
                  <c:v>46.875925089719686</c:v>
                </c:pt>
                <c:pt idx="10">
                  <c:v>68.397473323742616</c:v>
                </c:pt>
                <c:pt idx="11">
                  <c:v>36.879289339842209</c:v>
                </c:pt>
                <c:pt idx="12">
                  <c:v>69.408127344247603</c:v>
                </c:pt>
                <c:pt idx="13">
                  <c:v>45.285115307832264</c:v>
                </c:pt>
                <c:pt idx="14">
                  <c:v>48.113021983605108</c:v>
                </c:pt>
                <c:pt idx="15">
                  <c:v>34.914655696064855</c:v>
                </c:pt>
                <c:pt idx="16">
                  <c:v>46.455780161763869</c:v>
                </c:pt>
                <c:pt idx="17">
                  <c:v>41.187077972041465</c:v>
                </c:pt>
                <c:pt idx="18">
                  <c:v>60.698634196339931</c:v>
                </c:pt>
                <c:pt idx="19">
                  <c:v>64.03893805815467</c:v>
                </c:pt>
                <c:pt idx="20">
                  <c:v>29.632031627788482</c:v>
                </c:pt>
                <c:pt idx="21">
                  <c:v>53.254352904902504</c:v>
                </c:pt>
                <c:pt idx="22">
                  <c:v>44.221652855317053</c:v>
                </c:pt>
                <c:pt idx="23">
                  <c:v>39.449818974558902</c:v>
                </c:pt>
                <c:pt idx="24">
                  <c:v>49.058649378513778</c:v>
                </c:pt>
                <c:pt idx="25">
                  <c:v>45.66493819055971</c:v>
                </c:pt>
                <c:pt idx="26">
                  <c:v>47.61638580650181</c:v>
                </c:pt>
                <c:pt idx="27">
                  <c:v>30.196148711028311</c:v>
                </c:pt>
                <c:pt idx="28">
                  <c:v>40.365241556789741</c:v>
                </c:pt>
                <c:pt idx="29">
                  <c:v>36.581918208740582</c:v>
                </c:pt>
                <c:pt idx="30">
                  <c:v>50.407872189468797</c:v>
                </c:pt>
                <c:pt idx="31">
                  <c:v>41.785976144506861</c:v>
                </c:pt>
                <c:pt idx="32">
                  <c:v>41.907630622297454</c:v>
                </c:pt>
                <c:pt idx="33">
                  <c:v>58.219868509745439</c:v>
                </c:pt>
                <c:pt idx="34">
                  <c:v>39.28422038199961</c:v>
                </c:pt>
                <c:pt idx="35">
                  <c:v>37.498352604308394</c:v>
                </c:pt>
                <c:pt idx="36">
                  <c:v>48.182634553529347</c:v>
                </c:pt>
                <c:pt idx="37">
                  <c:v>56.915886429882612</c:v>
                </c:pt>
                <c:pt idx="38">
                  <c:v>39.023486552917447</c:v>
                </c:pt>
                <c:pt idx="39">
                  <c:v>37.99461967424962</c:v>
                </c:pt>
                <c:pt idx="40">
                  <c:v>49.310138251731324</c:v>
                </c:pt>
                <c:pt idx="41">
                  <c:v>37.330927799073862</c:v>
                </c:pt>
                <c:pt idx="42">
                  <c:v>43.225370837560057</c:v>
                </c:pt>
                <c:pt idx="43">
                  <c:v>45.009522006594139</c:v>
                </c:pt>
                <c:pt idx="44">
                  <c:v>48.557790333477804</c:v>
                </c:pt>
                <c:pt idx="45">
                  <c:v>36.910109994865287</c:v>
                </c:pt>
                <c:pt idx="46">
                  <c:v>39.432313600549016</c:v>
                </c:pt>
                <c:pt idx="47">
                  <c:v>32.858975774719703</c:v>
                </c:pt>
                <c:pt idx="48">
                  <c:v>50.345468177891782</c:v>
                </c:pt>
                <c:pt idx="49">
                  <c:v>38.115761654584013</c:v>
                </c:pt>
                <c:pt idx="50">
                  <c:v>43.379218712141018</c:v>
                </c:pt>
                <c:pt idx="51">
                  <c:v>34.398056629182108</c:v>
                </c:pt>
                <c:pt idx="52">
                  <c:v>38.99987763460787</c:v>
                </c:pt>
                <c:pt idx="53">
                  <c:v>47.096860650757172</c:v>
                </c:pt>
                <c:pt idx="54">
                  <c:v>41.310732017216239</c:v>
                </c:pt>
                <c:pt idx="55">
                  <c:v>42.052346038971237</c:v>
                </c:pt>
                <c:pt idx="56">
                  <c:v>50.793559236314259</c:v>
                </c:pt>
                <c:pt idx="57">
                  <c:v>43.122051851344153</c:v>
                </c:pt>
                <c:pt idx="58">
                  <c:v>33.394181577615065</c:v>
                </c:pt>
                <c:pt idx="59">
                  <c:v>37.452563911911518</c:v>
                </c:pt>
                <c:pt idx="60">
                  <c:v>38.125384206677658</c:v>
                </c:pt>
                <c:pt idx="61">
                  <c:v>27.212160885222904</c:v>
                </c:pt>
                <c:pt idx="62">
                  <c:v>36.917170319841503</c:v>
                </c:pt>
                <c:pt idx="63">
                  <c:v>38.756012771587798</c:v>
                </c:pt>
                <c:pt idx="64">
                  <c:v>40.212435918661676</c:v>
                </c:pt>
                <c:pt idx="65">
                  <c:v>36.31429325354177</c:v>
                </c:pt>
                <c:pt idx="66">
                  <c:v>31.458580454306524</c:v>
                </c:pt>
                <c:pt idx="67">
                  <c:v>35.211937871431807</c:v>
                </c:pt>
                <c:pt idx="68">
                  <c:v>41.889545519476115</c:v>
                </c:pt>
                <c:pt idx="69">
                  <c:v>29.508294271707992</c:v>
                </c:pt>
                <c:pt idx="70">
                  <c:v>42.560427046842428</c:v>
                </c:pt>
                <c:pt idx="71">
                  <c:v>34.594353567288124</c:v>
                </c:pt>
                <c:pt idx="72">
                  <c:v>42.663941945503161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82504"/>
        <c:axId val="236480152"/>
      </c:lineChart>
      <c:catAx>
        <c:axId val="2364825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80152"/>
        <c:crosses val="autoZero"/>
        <c:auto val="1"/>
        <c:lblAlgn val="ctr"/>
        <c:lblOffset val="100"/>
        <c:noMultiLvlLbl val="0"/>
      </c:catAx>
      <c:valAx>
        <c:axId val="2364801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6150133365998268E-2"/>
              <c:y val="0.11737707248214251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825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2.0546341381298485E-2"/>
          <c:y val="0.87936605897235809"/>
          <c:w val="0.9521529039639276"/>
          <c:h val="7.984251968503937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1011132576447546E-2"/>
          <c:y val="6.8094259956635858E-2"/>
          <c:w val="0.96380525342396672"/>
          <c:h val="0.589357551544367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СОО!$C$1</c:f>
              <c:strCache>
                <c:ptCount val="1"/>
                <c:pt idx="0">
                  <c:v>Значение базового норматива для СОО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СОО!$B$3:$B$68</c:f>
              <c:strCache>
                <c:ptCount val="66"/>
                <c:pt idx="0">
                  <c:v>Чукотский АО</c:v>
                </c:pt>
                <c:pt idx="1">
                  <c:v>Московская область</c:v>
                </c:pt>
                <c:pt idx="2">
                  <c:v>Сахалинская область</c:v>
                </c:pt>
                <c:pt idx="3">
                  <c:v>Ленинградская область</c:v>
                </c:pt>
                <c:pt idx="4">
                  <c:v>Ямало-Ненецкий АО</c:v>
                </c:pt>
                <c:pt idx="5">
                  <c:v>Ханты-Мансийский АО - Югра</c:v>
                </c:pt>
                <c:pt idx="6">
                  <c:v>Республика Коми</c:v>
                </c:pt>
                <c:pt idx="7">
                  <c:v>Республика Хакасия</c:v>
                </c:pt>
                <c:pt idx="8">
                  <c:v>Ярославская область</c:v>
                </c:pt>
                <c:pt idx="9">
                  <c:v>Мурманская область</c:v>
                </c:pt>
                <c:pt idx="10">
                  <c:v>Белгородская область</c:v>
                </c:pt>
                <c:pt idx="11">
                  <c:v>Республика Карелия</c:v>
                </c:pt>
                <c:pt idx="12">
                  <c:v>Саратовская область</c:v>
                </c:pt>
                <c:pt idx="13">
                  <c:v>Карачаево-Черкесская Республика</c:v>
                </c:pt>
                <c:pt idx="14">
                  <c:v>Тамбовская область</c:v>
                </c:pt>
                <c:pt idx="15">
                  <c:v>Краснодарский край</c:v>
                </c:pt>
                <c:pt idx="16">
                  <c:v>Иркутская область</c:v>
                </c:pt>
                <c:pt idx="17">
                  <c:v>Хабаровский край</c:v>
                </c:pt>
                <c:pt idx="18">
                  <c:v>Волгоградская область</c:v>
                </c:pt>
                <c:pt idx="19">
                  <c:v>Орловская область</c:v>
                </c:pt>
                <c:pt idx="20">
                  <c:v>Рязанская область</c:v>
                </c:pt>
                <c:pt idx="21">
                  <c:v>Красноярский край</c:v>
                </c:pt>
                <c:pt idx="22">
                  <c:v>Свердловская область</c:v>
                </c:pt>
                <c:pt idx="23">
                  <c:v>Кировская область</c:v>
                </c:pt>
                <c:pt idx="24">
                  <c:v>Челябинская область</c:v>
                </c:pt>
                <c:pt idx="25">
                  <c:v>Оренбургская область</c:v>
                </c:pt>
                <c:pt idx="26">
                  <c:v>Удмуртская республика</c:v>
                </c:pt>
                <c:pt idx="27">
                  <c:v>Приморский край</c:v>
                </c:pt>
                <c:pt idx="28">
                  <c:v>Республика Алтай</c:v>
                </c:pt>
                <c:pt idx="29">
                  <c:v>Ростовская область</c:v>
                </c:pt>
                <c:pt idx="30">
                  <c:v>Еврейская АО</c:v>
                </c:pt>
                <c:pt idx="31">
                  <c:v>Ивановская область</c:v>
                </c:pt>
                <c:pt idx="32">
                  <c:v>Тверская область</c:v>
                </c:pt>
                <c:pt idx="33">
                  <c:v>Архангельская область</c:v>
                </c:pt>
                <c:pt idx="34">
                  <c:v>Нижегородская область</c:v>
                </c:pt>
                <c:pt idx="35">
                  <c:v>Республика Мордовия</c:v>
                </c:pt>
                <c:pt idx="36">
                  <c:v>Костромская область</c:v>
                </c:pt>
                <c:pt idx="37">
                  <c:v>Забайкальский край</c:v>
                </c:pt>
                <c:pt idx="38">
                  <c:v>Калужская область</c:v>
                </c:pt>
                <c:pt idx="39">
                  <c:v>Липецкая область</c:v>
                </c:pt>
                <c:pt idx="40">
                  <c:v>Владимирская область</c:v>
                </c:pt>
                <c:pt idx="41">
                  <c:v>Тюменская область</c:v>
                </c:pt>
                <c:pt idx="42">
                  <c:v>Республика Тыва</c:v>
                </c:pt>
                <c:pt idx="43">
                  <c:v>Ульяновская область</c:v>
                </c:pt>
                <c:pt idx="44">
                  <c:v>Чувашская республика</c:v>
                </c:pt>
                <c:pt idx="45">
                  <c:v>Смоленская область</c:v>
                </c:pt>
                <c:pt idx="46">
                  <c:v>Астраханская область</c:v>
                </c:pt>
                <c:pt idx="47">
                  <c:v>Пензенская область</c:v>
                </c:pt>
                <c:pt idx="48">
                  <c:v>Республика Татарстан</c:v>
                </c:pt>
                <c:pt idx="49">
                  <c:v>Новгородская область</c:v>
                </c:pt>
                <c:pt idx="50">
                  <c:v>Республика Дагестан</c:v>
                </c:pt>
                <c:pt idx="51">
                  <c:v>Республика Адыгея</c:v>
                </c:pt>
                <c:pt idx="52">
                  <c:v>Томская область</c:v>
                </c:pt>
                <c:pt idx="53">
                  <c:v>Республика Башкортостан</c:v>
                </c:pt>
                <c:pt idx="54">
                  <c:v>Пермский край</c:v>
                </c:pt>
                <c:pt idx="55">
                  <c:v>Республика Бурятия</c:v>
                </c:pt>
                <c:pt idx="56">
                  <c:v>Псковская область</c:v>
                </c:pt>
                <c:pt idx="57">
                  <c:v>Ставропольский край</c:v>
                </c:pt>
                <c:pt idx="58">
                  <c:v>Алтайский край</c:v>
                </c:pt>
                <c:pt idx="59">
                  <c:v>Республика Северная Осетия - Алания</c:v>
                </c:pt>
                <c:pt idx="60">
                  <c:v>Курганская область</c:v>
                </c:pt>
                <c:pt idx="61">
                  <c:v>Кемеровская область</c:v>
                </c:pt>
                <c:pt idx="62">
                  <c:v>Воронежская область</c:v>
                </c:pt>
                <c:pt idx="63">
                  <c:v>Республика Марий Эл</c:v>
                </c:pt>
                <c:pt idx="64">
                  <c:v>Калининградская область</c:v>
                </c:pt>
                <c:pt idx="65">
                  <c:v>Курская область</c:v>
                </c:pt>
              </c:strCache>
            </c:strRef>
          </c:cat>
          <c:val>
            <c:numRef>
              <c:f>СОО!$C$3:$C$68</c:f>
              <c:numCache>
                <c:formatCode>0.00</c:formatCode>
                <c:ptCount val="66"/>
                <c:pt idx="0">
                  <c:v>241.96</c:v>
                </c:pt>
                <c:pt idx="1">
                  <c:v>221.1</c:v>
                </c:pt>
                <c:pt idx="2">
                  <c:v>215.9</c:v>
                </c:pt>
                <c:pt idx="3">
                  <c:v>199.28</c:v>
                </c:pt>
                <c:pt idx="4">
                  <c:v>193.6</c:v>
                </c:pt>
                <c:pt idx="5">
                  <c:v>161.6</c:v>
                </c:pt>
                <c:pt idx="6">
                  <c:v>157.51</c:v>
                </c:pt>
                <c:pt idx="7">
                  <c:v>112.36</c:v>
                </c:pt>
                <c:pt idx="8">
                  <c:v>109.8</c:v>
                </c:pt>
                <c:pt idx="9">
                  <c:v>108.47</c:v>
                </c:pt>
                <c:pt idx="10">
                  <c:v>108.24</c:v>
                </c:pt>
                <c:pt idx="11">
                  <c:v>97.78</c:v>
                </c:pt>
                <c:pt idx="12">
                  <c:v>94.56</c:v>
                </c:pt>
                <c:pt idx="13">
                  <c:v>92.73</c:v>
                </c:pt>
                <c:pt idx="14">
                  <c:v>91.7</c:v>
                </c:pt>
                <c:pt idx="15">
                  <c:v>91.49</c:v>
                </c:pt>
                <c:pt idx="16">
                  <c:v>89.1</c:v>
                </c:pt>
                <c:pt idx="17">
                  <c:v>87.8</c:v>
                </c:pt>
                <c:pt idx="18">
                  <c:v>87.49</c:v>
                </c:pt>
                <c:pt idx="19">
                  <c:v>85.75</c:v>
                </c:pt>
                <c:pt idx="20">
                  <c:v>84.3</c:v>
                </c:pt>
                <c:pt idx="21">
                  <c:v>81.45</c:v>
                </c:pt>
                <c:pt idx="22">
                  <c:v>81.349999999999994</c:v>
                </c:pt>
                <c:pt idx="23">
                  <c:v>81.099999999999994</c:v>
                </c:pt>
                <c:pt idx="24">
                  <c:v>77</c:v>
                </c:pt>
                <c:pt idx="25">
                  <c:v>74.849999999999994</c:v>
                </c:pt>
                <c:pt idx="26">
                  <c:v>74.03</c:v>
                </c:pt>
                <c:pt idx="27">
                  <c:v>71.540000000000006</c:v>
                </c:pt>
                <c:pt idx="28">
                  <c:v>70.98</c:v>
                </c:pt>
                <c:pt idx="29">
                  <c:v>70.709999999999994</c:v>
                </c:pt>
                <c:pt idx="30">
                  <c:v>70.42</c:v>
                </c:pt>
                <c:pt idx="31">
                  <c:v>69.36</c:v>
                </c:pt>
                <c:pt idx="32">
                  <c:v>68.819999999999993</c:v>
                </c:pt>
                <c:pt idx="33">
                  <c:v>68.010000000000005</c:v>
                </c:pt>
                <c:pt idx="34">
                  <c:v>66.760000000000005</c:v>
                </c:pt>
                <c:pt idx="35">
                  <c:v>66.2</c:v>
                </c:pt>
                <c:pt idx="36">
                  <c:v>65.92</c:v>
                </c:pt>
                <c:pt idx="37">
                  <c:v>65.33</c:v>
                </c:pt>
                <c:pt idx="38">
                  <c:v>64.89</c:v>
                </c:pt>
                <c:pt idx="39">
                  <c:v>63.04</c:v>
                </c:pt>
                <c:pt idx="40">
                  <c:v>62.4</c:v>
                </c:pt>
                <c:pt idx="41">
                  <c:v>62.27</c:v>
                </c:pt>
                <c:pt idx="42">
                  <c:v>62</c:v>
                </c:pt>
                <c:pt idx="43">
                  <c:v>61.57</c:v>
                </c:pt>
                <c:pt idx="44">
                  <c:v>61.21</c:v>
                </c:pt>
                <c:pt idx="45">
                  <c:v>60.5</c:v>
                </c:pt>
                <c:pt idx="46">
                  <c:v>59.6</c:v>
                </c:pt>
                <c:pt idx="47">
                  <c:v>59.43</c:v>
                </c:pt>
                <c:pt idx="48">
                  <c:v>54.86</c:v>
                </c:pt>
                <c:pt idx="49">
                  <c:v>54.75</c:v>
                </c:pt>
                <c:pt idx="50">
                  <c:v>53.93</c:v>
                </c:pt>
                <c:pt idx="51">
                  <c:v>51.05</c:v>
                </c:pt>
                <c:pt idx="52">
                  <c:v>49.44</c:v>
                </c:pt>
                <c:pt idx="53">
                  <c:v>47.9</c:v>
                </c:pt>
                <c:pt idx="54">
                  <c:v>46.44</c:v>
                </c:pt>
                <c:pt idx="55">
                  <c:v>45.93</c:v>
                </c:pt>
                <c:pt idx="56">
                  <c:v>43.78</c:v>
                </c:pt>
                <c:pt idx="57">
                  <c:v>41.35</c:v>
                </c:pt>
                <c:pt idx="58">
                  <c:v>40.700000000000003</c:v>
                </c:pt>
                <c:pt idx="59">
                  <c:v>38.6</c:v>
                </c:pt>
                <c:pt idx="60">
                  <c:v>35.6</c:v>
                </c:pt>
                <c:pt idx="61">
                  <c:v>35.03</c:v>
                </c:pt>
                <c:pt idx="62">
                  <c:v>31.86</c:v>
                </c:pt>
                <c:pt idx="63">
                  <c:v>30.82</c:v>
                </c:pt>
                <c:pt idx="64">
                  <c:v>29.65</c:v>
                </c:pt>
                <c:pt idx="65">
                  <c:v>15.06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69988904"/>
        <c:axId val="269992824"/>
      </c:barChart>
      <c:lineChart>
        <c:grouping val="standard"/>
        <c:varyColors val="0"/>
        <c:ser>
          <c:idx val="1"/>
          <c:order val="1"/>
          <c:tx>
            <c:strRef>
              <c:f>СОО!$D$1</c:f>
              <c:strCache>
                <c:ptCount val="1"/>
                <c:pt idx="0">
                  <c:v>Значение справедливого норматива для СОО</c:v>
                </c:pt>
              </c:strCache>
            </c:strRef>
          </c:tx>
          <c:spPr>
            <a:ln w="25400"/>
            <a:effectLst/>
          </c:spPr>
          <c:marker>
            <c:symbol val="none"/>
          </c:marker>
          <c:cat>
            <c:strRef>
              <c:f>СОО!$B$3:$B$68</c:f>
              <c:strCache>
                <c:ptCount val="66"/>
                <c:pt idx="0">
                  <c:v>Чукотский АО</c:v>
                </c:pt>
                <c:pt idx="1">
                  <c:v>Московская область</c:v>
                </c:pt>
                <c:pt idx="2">
                  <c:v>Сахалинская область</c:v>
                </c:pt>
                <c:pt idx="3">
                  <c:v>Ленинградская область</c:v>
                </c:pt>
                <c:pt idx="4">
                  <c:v>Ямало-Ненецкий АО</c:v>
                </c:pt>
                <c:pt idx="5">
                  <c:v>Ханты-Мансийский АО - Югра</c:v>
                </c:pt>
                <c:pt idx="6">
                  <c:v>Республика Коми</c:v>
                </c:pt>
                <c:pt idx="7">
                  <c:v>Республика Хакасия</c:v>
                </c:pt>
                <c:pt idx="8">
                  <c:v>Ярославская область</c:v>
                </c:pt>
                <c:pt idx="9">
                  <c:v>Мурманская область</c:v>
                </c:pt>
                <c:pt idx="10">
                  <c:v>Белгородская область</c:v>
                </c:pt>
                <c:pt idx="11">
                  <c:v>Республика Карелия</c:v>
                </c:pt>
                <c:pt idx="12">
                  <c:v>Саратовская область</c:v>
                </c:pt>
                <c:pt idx="13">
                  <c:v>Карачаево-Черкесская Республика</c:v>
                </c:pt>
                <c:pt idx="14">
                  <c:v>Тамбовская область</c:v>
                </c:pt>
                <c:pt idx="15">
                  <c:v>Краснодарский край</c:v>
                </c:pt>
                <c:pt idx="16">
                  <c:v>Иркутская область</c:v>
                </c:pt>
                <c:pt idx="17">
                  <c:v>Хабаровский край</c:v>
                </c:pt>
                <c:pt idx="18">
                  <c:v>Волгоградская область</c:v>
                </c:pt>
                <c:pt idx="19">
                  <c:v>Орловская область</c:v>
                </c:pt>
                <c:pt idx="20">
                  <c:v>Рязанская область</c:v>
                </c:pt>
                <c:pt idx="21">
                  <c:v>Красноярский край</c:v>
                </c:pt>
                <c:pt idx="22">
                  <c:v>Свердловская область</c:v>
                </c:pt>
                <c:pt idx="23">
                  <c:v>Кировская область</c:v>
                </c:pt>
                <c:pt idx="24">
                  <c:v>Челябинская область</c:v>
                </c:pt>
                <c:pt idx="25">
                  <c:v>Оренбургская область</c:v>
                </c:pt>
                <c:pt idx="26">
                  <c:v>Удмуртская республика</c:v>
                </c:pt>
                <c:pt idx="27">
                  <c:v>Приморский край</c:v>
                </c:pt>
                <c:pt idx="28">
                  <c:v>Республика Алтай</c:v>
                </c:pt>
                <c:pt idx="29">
                  <c:v>Ростовская область</c:v>
                </c:pt>
                <c:pt idx="30">
                  <c:v>Еврейская АО</c:v>
                </c:pt>
                <c:pt idx="31">
                  <c:v>Ивановская область</c:v>
                </c:pt>
                <c:pt idx="32">
                  <c:v>Тверская область</c:v>
                </c:pt>
                <c:pt idx="33">
                  <c:v>Архангельская область</c:v>
                </c:pt>
                <c:pt idx="34">
                  <c:v>Нижегородская область</c:v>
                </c:pt>
                <c:pt idx="35">
                  <c:v>Республика Мордовия</c:v>
                </c:pt>
                <c:pt idx="36">
                  <c:v>Костромская область</c:v>
                </c:pt>
                <c:pt idx="37">
                  <c:v>Забайкальский край</c:v>
                </c:pt>
                <c:pt idx="38">
                  <c:v>Калужская область</c:v>
                </c:pt>
                <c:pt idx="39">
                  <c:v>Липецкая область</c:v>
                </c:pt>
                <c:pt idx="40">
                  <c:v>Владимирская область</c:v>
                </c:pt>
                <c:pt idx="41">
                  <c:v>Тюменская область</c:v>
                </c:pt>
                <c:pt idx="42">
                  <c:v>Республика Тыва</c:v>
                </c:pt>
                <c:pt idx="43">
                  <c:v>Ульяновская область</c:v>
                </c:pt>
                <c:pt idx="44">
                  <c:v>Чувашская республика</c:v>
                </c:pt>
                <c:pt idx="45">
                  <c:v>Смоленская область</c:v>
                </c:pt>
                <c:pt idx="46">
                  <c:v>Астраханская область</c:v>
                </c:pt>
                <c:pt idx="47">
                  <c:v>Пензенская область</c:v>
                </c:pt>
                <c:pt idx="48">
                  <c:v>Республика Татарстан</c:v>
                </c:pt>
                <c:pt idx="49">
                  <c:v>Новгородская область</c:v>
                </c:pt>
                <c:pt idx="50">
                  <c:v>Республика Дагестан</c:v>
                </c:pt>
                <c:pt idx="51">
                  <c:v>Республика Адыгея</c:v>
                </c:pt>
                <c:pt idx="52">
                  <c:v>Томская область</c:v>
                </c:pt>
                <c:pt idx="53">
                  <c:v>Республика Башкортостан</c:v>
                </c:pt>
                <c:pt idx="54">
                  <c:v>Пермский край</c:v>
                </c:pt>
                <c:pt idx="55">
                  <c:v>Республика Бурятия</c:v>
                </c:pt>
                <c:pt idx="56">
                  <c:v>Псковская область</c:v>
                </c:pt>
                <c:pt idx="57">
                  <c:v>Ставропольский край</c:v>
                </c:pt>
                <c:pt idx="58">
                  <c:v>Алтайский край</c:v>
                </c:pt>
                <c:pt idx="59">
                  <c:v>Республика Северная Осетия - Алания</c:v>
                </c:pt>
                <c:pt idx="60">
                  <c:v>Курганская область</c:v>
                </c:pt>
                <c:pt idx="61">
                  <c:v>Кемеровская область</c:v>
                </c:pt>
                <c:pt idx="62">
                  <c:v>Воронежская область</c:v>
                </c:pt>
                <c:pt idx="63">
                  <c:v>Республика Марий Эл</c:v>
                </c:pt>
                <c:pt idx="64">
                  <c:v>Калининградская область</c:v>
                </c:pt>
                <c:pt idx="65">
                  <c:v>Курская область</c:v>
                </c:pt>
              </c:strCache>
            </c:strRef>
          </c:cat>
          <c:val>
            <c:numRef>
              <c:f>СОО!$D$3:$D$68</c:f>
              <c:numCache>
                <c:formatCode>0.00</c:formatCode>
                <c:ptCount val="66"/>
                <c:pt idx="0">
                  <c:v>488.89466154817438</c:v>
                </c:pt>
                <c:pt idx="1">
                  <c:v>127.37297121963498</c:v>
                </c:pt>
                <c:pt idx="2">
                  <c:v>215.9</c:v>
                </c:pt>
                <c:pt idx="3">
                  <c:v>129.75003757055748</c:v>
                </c:pt>
                <c:pt idx="4">
                  <c:v>335.63061740204182</c:v>
                </c:pt>
                <c:pt idx="5">
                  <c:v>209.37685128206965</c:v>
                </c:pt>
                <c:pt idx="6">
                  <c:v>178.78940740730167</c:v>
                </c:pt>
                <c:pt idx="7">
                  <c:v>147.0069063587855</c:v>
                </c:pt>
                <c:pt idx="8">
                  <c:v>115.84313727141271</c:v>
                </c:pt>
                <c:pt idx="9">
                  <c:v>140.62151223303826</c:v>
                </c:pt>
                <c:pt idx="10">
                  <c:v>142.29132832103227</c:v>
                </c:pt>
                <c:pt idx="11">
                  <c:v>133.05377173596835</c:v>
                </c:pt>
                <c:pt idx="12">
                  <c:v>106.22217880748595</c:v>
                </c:pt>
                <c:pt idx="13">
                  <c:v>153.07291114180782</c:v>
                </c:pt>
                <c:pt idx="14">
                  <c:v>137.9568429147136</c:v>
                </c:pt>
                <c:pt idx="15">
                  <c:v>111.05573445856086</c:v>
                </c:pt>
                <c:pt idx="16">
                  <c:v>131.60082876384476</c:v>
                </c:pt>
                <c:pt idx="17">
                  <c:v>152.34477548018674</c:v>
                </c:pt>
                <c:pt idx="18">
                  <c:v>106.17509105453146</c:v>
                </c:pt>
                <c:pt idx="19">
                  <c:v>132.51285469728967</c:v>
                </c:pt>
                <c:pt idx="20">
                  <c:v>116.61014907591351</c:v>
                </c:pt>
                <c:pt idx="21">
                  <c:v>177.807863096777</c:v>
                </c:pt>
                <c:pt idx="22">
                  <c:v>102.72245679736298</c:v>
                </c:pt>
                <c:pt idx="23">
                  <c:v>93.208406784177512</c:v>
                </c:pt>
                <c:pt idx="24">
                  <c:v>112.45260288360787</c:v>
                </c:pt>
                <c:pt idx="25">
                  <c:v>139.0952012432127</c:v>
                </c:pt>
                <c:pt idx="26">
                  <c:v>134.11584790546712</c:v>
                </c:pt>
                <c:pt idx="27">
                  <c:v>112.92222996880557</c:v>
                </c:pt>
                <c:pt idx="28">
                  <c:v>204.66015897835524</c:v>
                </c:pt>
                <c:pt idx="29">
                  <c:v>110.76901216478429</c:v>
                </c:pt>
                <c:pt idx="30">
                  <c:v>122.78372786595759</c:v>
                </c:pt>
                <c:pt idx="31">
                  <c:v>61.065419010616914</c:v>
                </c:pt>
                <c:pt idx="32">
                  <c:v>116.48465446600147</c:v>
                </c:pt>
                <c:pt idx="33">
                  <c:v>149.70739568179516</c:v>
                </c:pt>
                <c:pt idx="34">
                  <c:v>98.305828086029493</c:v>
                </c:pt>
                <c:pt idx="35">
                  <c:v>138.86794271948909</c:v>
                </c:pt>
                <c:pt idx="36">
                  <c:v>98.766123967925395</c:v>
                </c:pt>
                <c:pt idx="37">
                  <c:v>150.57080703650485</c:v>
                </c:pt>
                <c:pt idx="38">
                  <c:v>123.49686091307039</c:v>
                </c:pt>
                <c:pt idx="39">
                  <c:v>128.04828229436885</c:v>
                </c:pt>
                <c:pt idx="40">
                  <c:v>83.476153727734442</c:v>
                </c:pt>
                <c:pt idx="41">
                  <c:v>138.12760439892213</c:v>
                </c:pt>
                <c:pt idx="42">
                  <c:v>194.42813651765718</c:v>
                </c:pt>
                <c:pt idx="43">
                  <c:v>100.83641244422473</c:v>
                </c:pt>
                <c:pt idx="44">
                  <c:v>109.44515604814055</c:v>
                </c:pt>
                <c:pt idx="45">
                  <c:v>130.47622723683605</c:v>
                </c:pt>
                <c:pt idx="46">
                  <c:v>112.97445466883585</c:v>
                </c:pt>
                <c:pt idx="47">
                  <c:v>106.56522767606083</c:v>
                </c:pt>
                <c:pt idx="48">
                  <c:v>154.54827163182</c:v>
                </c:pt>
                <c:pt idx="49">
                  <c:v>94.700086202007626</c:v>
                </c:pt>
                <c:pt idx="50">
                  <c:v>146.17631554045425</c:v>
                </c:pt>
                <c:pt idx="51">
                  <c:v>130.60931034637292</c:v>
                </c:pt>
                <c:pt idx="52">
                  <c:v>147.07814495624598</c:v>
                </c:pt>
                <c:pt idx="53">
                  <c:v>140.23090860376436</c:v>
                </c:pt>
                <c:pt idx="54">
                  <c:v>107.217722358646</c:v>
                </c:pt>
                <c:pt idx="55">
                  <c:v>124.68057908886981</c:v>
                </c:pt>
                <c:pt idx="56">
                  <c:v>102.64038848614365</c:v>
                </c:pt>
                <c:pt idx="57">
                  <c:v>106.30370498372578</c:v>
                </c:pt>
                <c:pt idx="58">
                  <c:v>130.76407188972084</c:v>
                </c:pt>
                <c:pt idx="59">
                  <c:v>91.277686161202169</c:v>
                </c:pt>
                <c:pt idx="60">
                  <c:v>122.25438263890824</c:v>
                </c:pt>
                <c:pt idx="61">
                  <c:v>89.796960319662546</c:v>
                </c:pt>
                <c:pt idx="62">
                  <c:v>125.69458006971922</c:v>
                </c:pt>
                <c:pt idx="63">
                  <c:v>113.16192071256573</c:v>
                </c:pt>
                <c:pt idx="64">
                  <c:v>89.594233485097106</c:v>
                </c:pt>
                <c:pt idx="65">
                  <c:v>166.43806265727372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69988904"/>
        <c:axId val="269992824"/>
      </c:lineChart>
      <c:catAx>
        <c:axId val="2699889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992824"/>
        <c:crosses val="autoZero"/>
        <c:auto val="1"/>
        <c:lblAlgn val="ctr"/>
        <c:lblOffset val="100"/>
        <c:noMultiLvlLbl val="0"/>
      </c:catAx>
      <c:valAx>
        <c:axId val="269992824"/>
        <c:scaling>
          <c:orientation val="minMax"/>
          <c:max val="5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7.4343137144846999E-2"/>
              <c:y val="6.6268740871078355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699889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5.815650785983361E-2"/>
          <c:y val="0.91677026307421783"/>
          <c:w val="0.8685521005313297"/>
          <c:h val="8.322997343605788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Лист1!$D$191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Pt>
            <c:idx val="12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Лист1!$C$192:$C$207</c:f>
              <c:strCache>
                <c:ptCount val="16"/>
                <c:pt idx="0">
                  <c:v>Финансовая деятельность</c:v>
                </c:pt>
                <c:pt idx="1">
                  <c:v>Добыча полезных ископаемых</c:v>
                </c:pt>
                <c:pt idx="2">
                  <c:v>Научные исследования и разработки</c:v>
                </c:pt>
                <c:pt idx="3">
                  <c:v>Государственное управление и обеспечение военной безопасности; социальное страхование</c:v>
                </c:pt>
                <c:pt idx="4">
                  <c:v>Операции с недвижимым имуществом, аренда и предоставление услуг</c:v>
                </c:pt>
                <c:pt idx="5">
                  <c:v>Транспорт и связь</c:v>
                </c:pt>
                <c:pt idx="6">
                  <c:v>Рыболовство, рыбоводство</c:v>
                </c:pt>
                <c:pt idx="7">
                  <c:v>Производство и распределение электроэнергии, газа и воды</c:v>
                </c:pt>
                <c:pt idx="8">
                  <c:v>Строительство</c:v>
                </c:pt>
                <c:pt idx="9">
                  <c:v>Обрабатывающие производства</c:v>
                </c:pt>
                <c:pt idx="10">
                  <c:v>Предоставление прочих коммунальных, социальных и персональных услуг</c:v>
                </c:pt>
                <c:pt idx="11">
                  <c:v>Здравоохранение и предоставление социальных услуг</c:v>
                </c:pt>
                <c:pt idx="12">
                  <c:v>Образование</c:v>
                </c:pt>
                <c:pt idx="13">
                  <c:v>Оптовая и розничная торговля; ремонт автотранспортных средств, мотоциклов, бытовых изделий и предметов личного пользования</c:v>
                </c:pt>
                <c:pt idx="14">
                  <c:v>Гостиницы и рестораны</c:v>
                </c:pt>
                <c:pt idx="15">
                  <c:v>Сельское хозяйство, охота и лесное хозяйство</c:v>
                </c:pt>
              </c:strCache>
            </c:strRef>
          </c:cat>
          <c:val>
            <c:numRef>
              <c:f>Лист1!$D$192:$D$207</c:f>
              <c:numCache>
                <c:formatCode>General</c:formatCode>
                <c:ptCount val="16"/>
                <c:pt idx="0">
                  <c:v>69271.191666666666</c:v>
                </c:pt>
                <c:pt idx="1">
                  <c:v>59148.48333333333</c:v>
                </c:pt>
                <c:pt idx="2">
                  <c:v>54814.475000000006</c:v>
                </c:pt>
                <c:pt idx="3">
                  <c:v>42596.64166666667</c:v>
                </c:pt>
                <c:pt idx="4">
                  <c:v>37890.73333333333</c:v>
                </c:pt>
                <c:pt idx="5">
                  <c:v>37187.791666666664</c:v>
                </c:pt>
                <c:pt idx="6">
                  <c:v>36295.4</c:v>
                </c:pt>
                <c:pt idx="7">
                  <c:v>34834.041666666672</c:v>
                </c:pt>
                <c:pt idx="8">
                  <c:v>29518.525000000005</c:v>
                </c:pt>
                <c:pt idx="9">
                  <c:v>29501.241666666665</c:v>
                </c:pt>
                <c:pt idx="10">
                  <c:v>28238.825000000001</c:v>
                </c:pt>
                <c:pt idx="11">
                  <c:v>27145.200000000001</c:v>
                </c:pt>
                <c:pt idx="12">
                  <c:v>25860.108333333334</c:v>
                </c:pt>
                <c:pt idx="13">
                  <c:v>25663.883333333335</c:v>
                </c:pt>
                <c:pt idx="14">
                  <c:v>19935.691666666666</c:v>
                </c:pt>
                <c:pt idx="15">
                  <c:v>17573.416666666664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717744"/>
        <c:axId val="271706376"/>
      </c:barChart>
      <c:catAx>
        <c:axId val="2717177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06376"/>
        <c:crosses val="autoZero"/>
        <c:auto val="1"/>
        <c:lblAlgn val="ctr"/>
        <c:lblOffset val="100"/>
        <c:noMultiLvlLbl val="0"/>
      </c:catAx>
      <c:valAx>
        <c:axId val="271706376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177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Лист1!$F$191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Pt>
            <c:idx val="13"/>
            <c:invertIfNegative val="0"/>
            <c:bubble3D val="0"/>
            <c:spPr>
              <a:solidFill>
                <a:srgbClr val="FF0000"/>
              </a:solidFill>
            </c:spPr>
          </c:dPt>
          <c:cat>
            <c:strRef>
              <c:f>Лист1!$E$192:$E$207</c:f>
              <c:strCache>
                <c:ptCount val="16"/>
                <c:pt idx="0">
                  <c:v>Финансовая деятельность</c:v>
                </c:pt>
                <c:pt idx="1">
                  <c:v>Добыча полезных ископаемых</c:v>
                </c:pt>
                <c:pt idx="2">
                  <c:v>Научные исследования и разработки</c:v>
                </c:pt>
                <c:pt idx="3">
                  <c:v>Рыболовство, рыбоводство</c:v>
                </c:pt>
                <c:pt idx="4">
                  <c:v>Государственное управление и обеспечение военной безопасности; социальное страхование</c:v>
                </c:pt>
                <c:pt idx="5">
                  <c:v>Операции с недвижимым имуществом, аренда и предоставление услуг</c:v>
                </c:pt>
                <c:pt idx="6">
                  <c:v>Транспорт и связь</c:v>
                </c:pt>
                <c:pt idx="7">
                  <c:v>Производство и распределение электроэнергии, газа и воды</c:v>
                </c:pt>
                <c:pt idx="8">
                  <c:v>Обрабатывающие производства</c:v>
                </c:pt>
                <c:pt idx="9">
                  <c:v>Предоставление прочих коммунальных, социальных и персональных услуг</c:v>
                </c:pt>
                <c:pt idx="10">
                  <c:v>Строительство</c:v>
                </c:pt>
                <c:pt idx="11">
                  <c:v>Здравоохранение и предоставление социальных услуг</c:v>
                </c:pt>
                <c:pt idx="12">
                  <c:v>Оптовая и розничная торговля; ремонт автотранспортных средств, мотоциклов, бытовых изделий и предметов личного пользования</c:v>
                </c:pt>
                <c:pt idx="13">
                  <c:v>Образование</c:v>
                </c:pt>
                <c:pt idx="14">
                  <c:v>Гостиницы и рестораны</c:v>
                </c:pt>
                <c:pt idx="15">
                  <c:v>Сельское хозяйство, охота и лесное хозяйство</c:v>
                </c:pt>
              </c:strCache>
            </c:strRef>
          </c:cat>
          <c:val>
            <c:numRef>
              <c:f>Лист1!$F$192:$F$207</c:f>
              <c:numCache>
                <c:formatCode>General</c:formatCode>
                <c:ptCount val="16"/>
                <c:pt idx="0">
                  <c:v>69462.933333333349</c:v>
                </c:pt>
                <c:pt idx="1">
                  <c:v>63730.083333333336</c:v>
                </c:pt>
                <c:pt idx="2">
                  <c:v>58435.008333333331</c:v>
                </c:pt>
                <c:pt idx="3">
                  <c:v>46336.966666666674</c:v>
                </c:pt>
                <c:pt idx="4">
                  <c:v>41824.691666666673</c:v>
                </c:pt>
                <c:pt idx="5">
                  <c:v>39764.700000000004</c:v>
                </c:pt>
                <c:pt idx="6">
                  <c:v>38795.450000000004</c:v>
                </c:pt>
                <c:pt idx="7">
                  <c:v>36884.366666666669</c:v>
                </c:pt>
                <c:pt idx="8">
                  <c:v>31848.966666666664</c:v>
                </c:pt>
                <c:pt idx="9">
                  <c:v>30083.350000000002</c:v>
                </c:pt>
                <c:pt idx="10">
                  <c:v>29950.625</c:v>
                </c:pt>
                <c:pt idx="11">
                  <c:v>28064.2</c:v>
                </c:pt>
                <c:pt idx="12">
                  <c:v>27565.500000000004</c:v>
                </c:pt>
                <c:pt idx="13">
                  <c:v>26892.333333333328</c:v>
                </c:pt>
                <c:pt idx="14">
                  <c:v>20520.425000000003</c:v>
                </c:pt>
                <c:pt idx="15">
                  <c:v>19401.275000000001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71707944"/>
        <c:axId val="271705984"/>
      </c:barChart>
      <c:catAx>
        <c:axId val="27170794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05984"/>
        <c:crosses val="autoZero"/>
        <c:auto val="1"/>
        <c:lblAlgn val="ctr"/>
        <c:lblOffset val="100"/>
        <c:noMultiLvlLbl val="0"/>
      </c:catAx>
      <c:valAx>
        <c:axId val="2717059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700"/>
            </a:pPr>
            <a:endParaRPr lang="ru-RU"/>
          </a:p>
        </c:txPr>
        <c:crossAx val="271707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897838917276279"/>
          <c:y val="5.1400554097404488E-2"/>
          <c:w val="0.85602279778425572"/>
          <c:h val="0.45191699638159005"/>
        </c:manualLayout>
      </c:layout>
      <c:lineChart>
        <c:grouping val="standard"/>
        <c:varyColors val="0"/>
        <c:ser>
          <c:idx val="0"/>
          <c:order val="0"/>
          <c:tx>
            <c:strRef>
              <c:f>Лист1!$A$56</c:f>
              <c:strCache>
                <c:ptCount val="1"/>
                <c:pt idx="0">
                  <c:v>педработников дошкольного образования</c:v>
                </c:pt>
              </c:strCache>
            </c:strRef>
          </c:tx>
          <c:marker>
            <c:symbol val="none"/>
          </c:marker>
          <c:cat>
            <c:strRef>
              <c:f>Лист1!$B$55:$O$55</c:f>
              <c:strCache>
                <c:ptCount val="14"/>
                <c:pt idx="0">
                  <c:v>3 мес. 2013</c:v>
                </c:pt>
                <c:pt idx="1">
                  <c:v>6 мес. 2013</c:v>
                </c:pt>
                <c:pt idx="2">
                  <c:v>9 мес. 2013</c:v>
                </c:pt>
                <c:pt idx="3">
                  <c:v>12 мес. 2013</c:v>
                </c:pt>
                <c:pt idx="4">
                  <c:v>3 мес. 2014 </c:v>
                </c:pt>
                <c:pt idx="5">
                  <c:v>6 мес. 2014</c:v>
                </c:pt>
                <c:pt idx="6">
                  <c:v>9 мес. 2014</c:v>
                </c:pt>
                <c:pt idx="7">
                  <c:v>12 мес. 2014</c:v>
                </c:pt>
                <c:pt idx="8">
                  <c:v>3 мес. 2015</c:v>
                </c:pt>
                <c:pt idx="9">
                  <c:v>6 мес. 2015</c:v>
                </c:pt>
                <c:pt idx="10">
                  <c:v>9 мес. 2015</c:v>
                </c:pt>
                <c:pt idx="11">
                  <c:v>12 мес. 2015</c:v>
                </c:pt>
                <c:pt idx="12">
                  <c:v>3 мес. 2016</c:v>
                </c:pt>
                <c:pt idx="13">
                  <c:v>6 мес. 2016</c:v>
                </c:pt>
              </c:strCache>
            </c:strRef>
          </c:cat>
          <c:val>
            <c:numRef>
              <c:f>Лист1!$B$56:$O$56</c:f>
              <c:numCache>
                <c:formatCode>0</c:formatCode>
                <c:ptCount val="14"/>
                <c:pt idx="0">
                  <c:v>100</c:v>
                </c:pt>
                <c:pt idx="1">
                  <c:v>109.26305216928924</c:v>
                </c:pt>
                <c:pt idx="2">
                  <c:v>107.34683025779388</c:v>
                </c:pt>
                <c:pt idx="3">
                  <c:v>115.02501132402465</c:v>
                </c:pt>
                <c:pt idx="4">
                  <c:v>117.44736790279065</c:v>
                </c:pt>
                <c:pt idx="5">
                  <c:v>127.90141205663981</c:v>
                </c:pt>
                <c:pt idx="6">
                  <c:v>121.54518778186976</c:v>
                </c:pt>
                <c:pt idx="7">
                  <c:v>126.00242235657875</c:v>
                </c:pt>
                <c:pt idx="8">
                  <c:v>120.6894853969317</c:v>
                </c:pt>
                <c:pt idx="9">
                  <c:v>132.41575910353112</c:v>
                </c:pt>
                <c:pt idx="10">
                  <c:v>125.82517675325442</c:v>
                </c:pt>
                <c:pt idx="11">
                  <c:v>130.73340291864426</c:v>
                </c:pt>
                <c:pt idx="12">
                  <c:v>124.03745790416923</c:v>
                </c:pt>
                <c:pt idx="13">
                  <c:v>137.37026606534454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Лист1!$A$57</c:f>
              <c:strCache>
                <c:ptCount val="1"/>
                <c:pt idx="0">
                  <c:v>педработников общего образования</c:v>
                </c:pt>
              </c:strCache>
            </c:strRef>
          </c:tx>
          <c:marker>
            <c:symbol val="none"/>
          </c:marker>
          <c:cat>
            <c:strRef>
              <c:f>Лист1!$B$55:$O$55</c:f>
              <c:strCache>
                <c:ptCount val="14"/>
                <c:pt idx="0">
                  <c:v>3 мес. 2013</c:v>
                </c:pt>
                <c:pt idx="1">
                  <c:v>6 мес. 2013</c:v>
                </c:pt>
                <c:pt idx="2">
                  <c:v>9 мес. 2013</c:v>
                </c:pt>
                <c:pt idx="3">
                  <c:v>12 мес. 2013</c:v>
                </c:pt>
                <c:pt idx="4">
                  <c:v>3 мес. 2014 </c:v>
                </c:pt>
                <c:pt idx="5">
                  <c:v>6 мес. 2014</c:v>
                </c:pt>
                <c:pt idx="6">
                  <c:v>9 мес. 2014</c:v>
                </c:pt>
                <c:pt idx="7">
                  <c:v>12 мес. 2014</c:v>
                </c:pt>
                <c:pt idx="8">
                  <c:v>3 мес. 2015</c:v>
                </c:pt>
                <c:pt idx="9">
                  <c:v>6 мес. 2015</c:v>
                </c:pt>
                <c:pt idx="10">
                  <c:v>9 мес. 2015</c:v>
                </c:pt>
                <c:pt idx="11">
                  <c:v>12 мес. 2015</c:v>
                </c:pt>
                <c:pt idx="12">
                  <c:v>3 мес. 2016</c:v>
                </c:pt>
                <c:pt idx="13">
                  <c:v>6 мес. 2016</c:v>
                </c:pt>
              </c:strCache>
            </c:strRef>
          </c:cat>
          <c:val>
            <c:numRef>
              <c:f>Лист1!$B$57:$O$57</c:f>
              <c:numCache>
                <c:formatCode>0</c:formatCode>
                <c:ptCount val="14"/>
                <c:pt idx="0">
                  <c:v>100</c:v>
                </c:pt>
                <c:pt idx="1">
                  <c:v>112.75805923871552</c:v>
                </c:pt>
                <c:pt idx="2">
                  <c:v>107.33706237048348</c:v>
                </c:pt>
                <c:pt idx="3">
                  <c:v>113.11057789688536</c:v>
                </c:pt>
                <c:pt idx="4">
                  <c:v>116.0729031956498</c:v>
                </c:pt>
                <c:pt idx="5">
                  <c:v>132.14152163412848</c:v>
                </c:pt>
                <c:pt idx="6">
                  <c:v>119.56108505632508</c:v>
                </c:pt>
                <c:pt idx="7">
                  <c:v>122.83463953506491</c:v>
                </c:pt>
                <c:pt idx="8">
                  <c:v>121.35172403047632</c:v>
                </c:pt>
                <c:pt idx="9">
                  <c:v>139.23435284585781</c:v>
                </c:pt>
                <c:pt idx="10">
                  <c:v>124.39156448170019</c:v>
                </c:pt>
                <c:pt idx="11">
                  <c:v>127.13069288418693</c:v>
                </c:pt>
                <c:pt idx="12">
                  <c:v>124.62021470528661</c:v>
                </c:pt>
                <c:pt idx="13">
                  <c:v>143.44977485548682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Лист1!$A$58</c:f>
              <c:strCache>
                <c:ptCount val="1"/>
                <c:pt idx="0">
                  <c:v>педработников дополнительное образование детей</c:v>
                </c:pt>
              </c:strCache>
            </c:strRef>
          </c:tx>
          <c:marker>
            <c:symbol val="none"/>
          </c:marker>
          <c:cat>
            <c:strRef>
              <c:f>Лист1!$B$55:$O$55</c:f>
              <c:strCache>
                <c:ptCount val="14"/>
                <c:pt idx="0">
                  <c:v>3 мес. 2013</c:v>
                </c:pt>
                <c:pt idx="1">
                  <c:v>6 мес. 2013</c:v>
                </c:pt>
                <c:pt idx="2">
                  <c:v>9 мес. 2013</c:v>
                </c:pt>
                <c:pt idx="3">
                  <c:v>12 мес. 2013</c:v>
                </c:pt>
                <c:pt idx="4">
                  <c:v>3 мес. 2014 </c:v>
                </c:pt>
                <c:pt idx="5">
                  <c:v>6 мес. 2014</c:v>
                </c:pt>
                <c:pt idx="6">
                  <c:v>9 мес. 2014</c:v>
                </c:pt>
                <c:pt idx="7">
                  <c:v>12 мес. 2014</c:v>
                </c:pt>
                <c:pt idx="8">
                  <c:v>3 мес. 2015</c:v>
                </c:pt>
                <c:pt idx="9">
                  <c:v>6 мес. 2015</c:v>
                </c:pt>
                <c:pt idx="10">
                  <c:v>9 мес. 2015</c:v>
                </c:pt>
                <c:pt idx="11">
                  <c:v>12 мес. 2015</c:v>
                </c:pt>
                <c:pt idx="12">
                  <c:v>3 мес. 2016</c:v>
                </c:pt>
                <c:pt idx="13">
                  <c:v>6 мес. 2016</c:v>
                </c:pt>
              </c:strCache>
            </c:strRef>
          </c:cat>
          <c:val>
            <c:numRef>
              <c:f>Лист1!$B$58:$O$58</c:f>
              <c:numCache>
                <c:formatCode>0</c:formatCode>
                <c:ptCount val="14"/>
                <c:pt idx="0">
                  <c:v>100</c:v>
                </c:pt>
                <c:pt idx="1">
                  <c:v>113.95374595720172</c:v>
                </c:pt>
                <c:pt idx="2">
                  <c:v>109.67613309113464</c:v>
                </c:pt>
                <c:pt idx="3">
                  <c:v>119.5809888795357</c:v>
                </c:pt>
                <c:pt idx="4">
                  <c:v>127.54419387709895</c:v>
                </c:pt>
                <c:pt idx="5">
                  <c:v>145.65039209605246</c:v>
                </c:pt>
                <c:pt idx="6">
                  <c:v>133.28164458818841</c:v>
                </c:pt>
                <c:pt idx="7">
                  <c:v>140.24744140711533</c:v>
                </c:pt>
                <c:pt idx="8">
                  <c:v>141.31075273581146</c:v>
                </c:pt>
                <c:pt idx="9">
                  <c:v>162.17269948163573</c:v>
                </c:pt>
                <c:pt idx="10">
                  <c:v>145.42333082273714</c:v>
                </c:pt>
                <c:pt idx="11">
                  <c:v>148.67473749501573</c:v>
                </c:pt>
                <c:pt idx="12">
                  <c:v>145.39120995968278</c:v>
                </c:pt>
                <c:pt idx="13">
                  <c:v>167.18909219795313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Лист1!$A$59</c:f>
              <c:strCache>
                <c:ptCount val="1"/>
                <c:pt idx="0">
                  <c:v>среднемесячная заработная плата по РФ</c:v>
                </c:pt>
              </c:strCache>
            </c:strRef>
          </c:tx>
          <c:spPr>
            <a:ln w="34925">
              <a:solidFill>
                <a:schemeClr val="tx1"/>
              </a:solidFill>
            </a:ln>
          </c:spPr>
          <c:marker>
            <c:symbol val="none"/>
          </c:marker>
          <c:cat>
            <c:strRef>
              <c:f>Лист1!$B$55:$O$55</c:f>
              <c:strCache>
                <c:ptCount val="14"/>
                <c:pt idx="0">
                  <c:v>3 мес. 2013</c:v>
                </c:pt>
                <c:pt idx="1">
                  <c:v>6 мес. 2013</c:v>
                </c:pt>
                <c:pt idx="2">
                  <c:v>9 мес. 2013</c:v>
                </c:pt>
                <c:pt idx="3">
                  <c:v>12 мес. 2013</c:v>
                </c:pt>
                <c:pt idx="4">
                  <c:v>3 мес. 2014 </c:v>
                </c:pt>
                <c:pt idx="5">
                  <c:v>6 мес. 2014</c:v>
                </c:pt>
                <c:pt idx="6">
                  <c:v>9 мес. 2014</c:v>
                </c:pt>
                <c:pt idx="7">
                  <c:v>12 мес. 2014</c:v>
                </c:pt>
                <c:pt idx="8">
                  <c:v>3 мес. 2015</c:v>
                </c:pt>
                <c:pt idx="9">
                  <c:v>6 мес. 2015</c:v>
                </c:pt>
                <c:pt idx="10">
                  <c:v>9 мес. 2015</c:v>
                </c:pt>
                <c:pt idx="11">
                  <c:v>12 мес. 2015</c:v>
                </c:pt>
                <c:pt idx="12">
                  <c:v>3 мес. 2016</c:v>
                </c:pt>
                <c:pt idx="13">
                  <c:v>6 мес. 2016</c:v>
                </c:pt>
              </c:strCache>
            </c:strRef>
          </c:cat>
          <c:val>
            <c:numRef>
              <c:f>Лист1!$B$59:$O$59</c:f>
              <c:numCache>
                <c:formatCode>0</c:formatCode>
                <c:ptCount val="14"/>
                <c:pt idx="0">
                  <c:v>100</c:v>
                </c:pt>
                <c:pt idx="1">
                  <c:v>105.29711698135291</c:v>
                </c:pt>
                <c:pt idx="2">
                  <c:v>106.2334945170706</c:v>
                </c:pt>
                <c:pt idx="3">
                  <c:v>109.58579924943488</c:v>
                </c:pt>
                <c:pt idx="4">
                  <c:v>109.94059855007789</c:v>
                </c:pt>
                <c:pt idx="5">
                  <c:v>115.25015179557707</c:v>
                </c:pt>
                <c:pt idx="6">
                  <c:v>115.51387374997255</c:v>
                </c:pt>
                <c:pt idx="7">
                  <c:v>119.28352487618604</c:v>
                </c:pt>
                <c:pt idx="8">
                  <c:v>115.45791056131442</c:v>
                </c:pt>
                <c:pt idx="9">
                  <c:v>121.15774303752093</c:v>
                </c:pt>
                <c:pt idx="10">
                  <c:v>120.98875615412187</c:v>
                </c:pt>
                <c:pt idx="11">
                  <c:v>124.29424200970027</c:v>
                </c:pt>
                <c:pt idx="12">
                  <c:v>124.36264146250467</c:v>
                </c:pt>
                <c:pt idx="13">
                  <c:v>136.81353650775071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71706768"/>
        <c:axId val="271709512"/>
      </c:lineChart>
      <c:catAx>
        <c:axId val="27170676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271709512"/>
        <c:crosses val="autoZero"/>
        <c:auto val="1"/>
        <c:lblAlgn val="ctr"/>
        <c:lblOffset val="100"/>
        <c:noMultiLvlLbl val="0"/>
      </c:catAx>
      <c:valAx>
        <c:axId val="271709512"/>
        <c:scaling>
          <c:orientation val="minMax"/>
          <c:min val="90"/>
        </c:scaling>
        <c:delete val="0"/>
        <c:axPos val="l"/>
        <c:majorGridlines>
          <c:spPr>
            <a:ln>
              <a:noFill/>
            </a:ln>
          </c:spPr>
        </c:majorGridlines>
        <c:numFmt formatCode="0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7170676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7.1458223972003493E-2"/>
          <c:y val="0.67341130715888453"/>
          <c:w val="0.82104847301444273"/>
          <c:h val="0.27825277129550052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Lbls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группы!$A$56:$D$56</c:f>
              <c:strCache>
                <c:ptCount val="4"/>
                <c:pt idx="0">
                  <c:v>3 мес. 2013</c:v>
                </c:pt>
                <c:pt idx="1">
                  <c:v>3 мес. 2014 </c:v>
                </c:pt>
                <c:pt idx="2">
                  <c:v>3 мес. 2015</c:v>
                </c:pt>
                <c:pt idx="3">
                  <c:v>3 мес. 2016</c:v>
                </c:pt>
              </c:strCache>
            </c:strRef>
          </c:cat>
          <c:val>
            <c:numRef>
              <c:f>группы!$A$67:$D$67</c:f>
              <c:numCache>
                <c:formatCode>0.0</c:formatCode>
                <c:ptCount val="4"/>
                <c:pt idx="0">
                  <c:v>2.5397447236220674</c:v>
                </c:pt>
                <c:pt idx="1">
                  <c:v>2.692356806448446</c:v>
                </c:pt>
                <c:pt idx="2">
                  <c:v>2.4556456094375374</c:v>
                </c:pt>
                <c:pt idx="3">
                  <c:v>2.3424179325654473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4664"/>
        <c:axId val="236476624"/>
      </c:barChart>
      <c:catAx>
        <c:axId val="23647466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6476624"/>
        <c:crosses val="autoZero"/>
        <c:auto val="1"/>
        <c:lblAlgn val="ctr"/>
        <c:lblOffset val="100"/>
        <c:noMultiLvlLbl val="0"/>
      </c:catAx>
      <c:valAx>
        <c:axId val="236476624"/>
        <c:scaling>
          <c:orientation val="minMax"/>
          <c:max val="3"/>
          <c:min val="1.5"/>
        </c:scaling>
        <c:delete val="0"/>
        <c:axPos val="l"/>
        <c:numFmt formatCode="0.0" sourceLinked="1"/>
        <c:majorTickMark val="out"/>
        <c:minorTickMark val="none"/>
        <c:tickLblPos val="nextTo"/>
        <c:crossAx val="236474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6087729658792652"/>
          <c:y val="4.5548798707853826E-2"/>
          <c:w val="0.81003937007874005"/>
          <c:h val="0.4965124398821727"/>
        </c:manualLayout>
      </c:layout>
      <c:lineChart>
        <c:grouping val="standard"/>
        <c:varyColors val="0"/>
        <c:ser>
          <c:idx val="0"/>
          <c:order val="0"/>
          <c:tx>
            <c:strRef>
              <c:f>группы!$B$18</c:f>
              <c:strCache>
                <c:ptCount val="1"/>
                <c:pt idx="0">
                  <c:v>1 квартал 2013 года</c:v>
                </c:pt>
              </c:strCache>
            </c:strRef>
          </c:tx>
          <c:spPr>
            <a:ln>
              <a:solidFill>
                <a:srgbClr val="FFC000"/>
              </a:solidFill>
              <a:prstDash val="solid"/>
            </a:ln>
          </c:spPr>
          <c:marker>
            <c:symbol val="none"/>
          </c:marker>
          <c:cat>
            <c:strRef>
              <c:f>группы!$A$19:$A$23</c:f>
              <c:strCache>
                <c:ptCount val="5"/>
                <c:pt idx="0">
                  <c:v>от 1,6 до 2,0</c:v>
                </c:pt>
                <c:pt idx="1">
                  <c:v>от 2,1 до 2,5</c:v>
                </c:pt>
                <c:pt idx="2">
                  <c:v>от 2,6 до 3,0</c:v>
                </c:pt>
                <c:pt idx="3">
                  <c:v>от 3,1 до 3,5</c:v>
                </c:pt>
                <c:pt idx="4">
                  <c:v>от 3,6 до 4,0</c:v>
                </c:pt>
              </c:strCache>
            </c:strRef>
          </c:cat>
          <c:val>
            <c:numRef>
              <c:f>группы!$B$19:$B$23</c:f>
              <c:numCache>
                <c:formatCode>General</c:formatCode>
                <c:ptCount val="5"/>
                <c:pt idx="0">
                  <c:v>28</c:v>
                </c:pt>
                <c:pt idx="1">
                  <c:v>33</c:v>
                </c:pt>
                <c:pt idx="2">
                  <c:v>13</c:v>
                </c:pt>
                <c:pt idx="3">
                  <c:v>4</c:v>
                </c:pt>
                <c:pt idx="4">
                  <c:v>4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группы!$C$18</c:f>
              <c:strCache>
                <c:ptCount val="1"/>
                <c:pt idx="0">
                  <c:v>1 квартал 2014 года</c:v>
                </c:pt>
              </c:strCache>
            </c:strRef>
          </c:tx>
          <c:spPr>
            <a:ln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strRef>
              <c:f>группы!$A$19:$A$23</c:f>
              <c:strCache>
                <c:ptCount val="5"/>
                <c:pt idx="0">
                  <c:v>от 1,6 до 2,0</c:v>
                </c:pt>
                <c:pt idx="1">
                  <c:v>от 2,1 до 2,5</c:v>
                </c:pt>
                <c:pt idx="2">
                  <c:v>от 2,6 до 3,0</c:v>
                </c:pt>
                <c:pt idx="3">
                  <c:v>от 3,1 до 3,5</c:v>
                </c:pt>
                <c:pt idx="4">
                  <c:v>от 3,6 до 4,0</c:v>
                </c:pt>
              </c:strCache>
            </c:strRef>
          </c:cat>
          <c:val>
            <c:numRef>
              <c:f>группы!$C$19:$C$23</c:f>
              <c:numCache>
                <c:formatCode>General</c:formatCode>
                <c:ptCount val="5"/>
                <c:pt idx="0">
                  <c:v>16</c:v>
                </c:pt>
                <c:pt idx="1">
                  <c:v>34</c:v>
                </c:pt>
                <c:pt idx="2">
                  <c:v>20</c:v>
                </c:pt>
                <c:pt idx="3">
                  <c:v>6</c:v>
                </c:pt>
                <c:pt idx="4">
                  <c:v>6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группы!$E$18</c:f>
              <c:strCache>
                <c:ptCount val="1"/>
                <c:pt idx="0">
                  <c:v>1 квартал 2016 года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marker>
            <c:symbol val="none"/>
          </c:marker>
          <c:cat>
            <c:strRef>
              <c:f>группы!$A$19:$A$23</c:f>
              <c:strCache>
                <c:ptCount val="5"/>
                <c:pt idx="0">
                  <c:v>от 1,6 до 2,0</c:v>
                </c:pt>
                <c:pt idx="1">
                  <c:v>от 2,1 до 2,5</c:v>
                </c:pt>
                <c:pt idx="2">
                  <c:v>от 2,6 до 3,0</c:v>
                </c:pt>
                <c:pt idx="3">
                  <c:v>от 3,1 до 3,5</c:v>
                </c:pt>
                <c:pt idx="4">
                  <c:v>от 3,6 до 4,0</c:v>
                </c:pt>
              </c:strCache>
            </c:strRef>
          </c:cat>
          <c:val>
            <c:numRef>
              <c:f>группы!$E$19:$E$23</c:f>
              <c:numCache>
                <c:formatCode>General</c:formatCode>
                <c:ptCount val="5"/>
                <c:pt idx="0">
                  <c:v>44</c:v>
                </c:pt>
                <c:pt idx="1">
                  <c:v>26</c:v>
                </c:pt>
                <c:pt idx="2">
                  <c:v>5</c:v>
                </c:pt>
                <c:pt idx="3">
                  <c:v>6</c:v>
                </c:pt>
                <c:pt idx="4">
                  <c:v>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36469176"/>
        <c:axId val="236479368"/>
      </c:lineChart>
      <c:catAx>
        <c:axId val="23646917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36479368"/>
        <c:crosses val="autoZero"/>
        <c:auto val="1"/>
        <c:lblAlgn val="ctr"/>
        <c:lblOffset val="100"/>
        <c:noMultiLvlLbl val="0"/>
      </c:catAx>
      <c:valAx>
        <c:axId val="23647936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236469176"/>
        <c:crosses val="autoZero"/>
        <c:crossBetween val="between"/>
      </c:valAx>
      <c:spPr>
        <a:ln>
          <a:noFill/>
        </a:ln>
      </c:spPr>
    </c:plotArea>
    <c:legend>
      <c:legendPos val="r"/>
      <c:layout>
        <c:manualLayout>
          <c:xMode val="edge"/>
          <c:yMode val="edge"/>
          <c:x val="6.5361111111111106E-2"/>
          <c:y val="0.78979061931951577"/>
          <c:w val="0.89713888888888904"/>
          <c:h val="0.20252446465785787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Лист1!$A$44</c:f>
              <c:strCache>
                <c:ptCount val="1"/>
                <c:pt idx="0">
                  <c:v>менее 2 лет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Лист1!$B$43:$C$43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Лист1!$B$44:$C$44</c:f>
              <c:numCache>
                <c:formatCode>0.0</c:formatCode>
                <c:ptCount val="2"/>
                <c:pt idx="0">
                  <c:v>4.8471236259170443</c:v>
                </c:pt>
                <c:pt idx="1">
                  <c:v>5.4269843407150855</c:v>
                </c:pt>
              </c:numCache>
            </c:numRef>
          </c:val>
        </c:ser>
        <c:ser>
          <c:idx val="1"/>
          <c:order val="1"/>
          <c:tx>
            <c:strRef>
              <c:f>Лист1!$A$45</c:f>
              <c:strCache>
                <c:ptCount val="1"/>
                <c:pt idx="0">
                  <c:v>от 2 до 5 лет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Лист1!$B$43:$C$43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Лист1!$B$45:$C$45</c:f>
              <c:numCache>
                <c:formatCode>0.0</c:formatCode>
                <c:ptCount val="2"/>
                <c:pt idx="0">
                  <c:v>5.2875899237873654</c:v>
                </c:pt>
                <c:pt idx="1">
                  <c:v>7.1317356070936162</c:v>
                </c:pt>
              </c:numCache>
            </c:numRef>
          </c:val>
        </c:ser>
        <c:ser>
          <c:idx val="2"/>
          <c:order val="2"/>
          <c:tx>
            <c:strRef>
              <c:f>Лист1!$A$46</c:f>
              <c:strCache>
                <c:ptCount val="1"/>
                <c:pt idx="0">
                  <c:v>от 5 до 10 лет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Лист1!$B$43:$C$43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Лист1!$B$46:$C$46</c:f>
              <c:numCache>
                <c:formatCode>0.0</c:formatCode>
                <c:ptCount val="2"/>
                <c:pt idx="0">
                  <c:v>8.5404686720957255</c:v>
                </c:pt>
                <c:pt idx="1">
                  <c:v>8.7143531750020351</c:v>
                </c:pt>
              </c:numCache>
            </c:numRef>
          </c:val>
        </c:ser>
        <c:ser>
          <c:idx val="3"/>
          <c:order val="3"/>
          <c:tx>
            <c:strRef>
              <c:f>Лист1!$A$47</c:f>
              <c:strCache>
                <c:ptCount val="1"/>
                <c:pt idx="0">
                  <c:v>от 10 до 20 лет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Лист1!$B$43:$C$43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Лист1!$B$47:$C$47</c:f>
              <c:numCache>
                <c:formatCode>0.0</c:formatCode>
                <c:ptCount val="2"/>
                <c:pt idx="0">
                  <c:v>26.521997198414031</c:v>
                </c:pt>
                <c:pt idx="1">
                  <c:v>19.54945182072138</c:v>
                </c:pt>
              </c:numCache>
            </c:numRef>
          </c:val>
        </c:ser>
        <c:ser>
          <c:idx val="4"/>
          <c:order val="4"/>
          <c:tx>
            <c:strRef>
              <c:f>Лист1!$A$48</c:f>
              <c:strCache>
                <c:ptCount val="1"/>
                <c:pt idx="0">
                  <c:v>20 лет и более</c:v>
                </c:pt>
              </c:strCache>
            </c:strRef>
          </c:tx>
          <c:invertIfNegative val="0"/>
          <c:dLbls>
            <c:spPr>
              <a:solidFill>
                <a:schemeClr val="bg1"/>
              </a:solidFill>
            </c:spPr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Лист1!$B$43:$C$43</c:f>
              <c:numCache>
                <c:formatCode>General</c:formatCode>
                <c:ptCount val="2"/>
                <c:pt idx="0">
                  <c:v>2010</c:v>
                </c:pt>
                <c:pt idx="1">
                  <c:v>2015</c:v>
                </c:pt>
              </c:numCache>
            </c:numRef>
          </c:cat>
          <c:val>
            <c:numRef>
              <c:f>Лист1!$B$48:$C$48</c:f>
              <c:numCache>
                <c:formatCode>0.0</c:formatCode>
                <c:ptCount val="2"/>
                <c:pt idx="0">
                  <c:v>54.802820579785845</c:v>
                </c:pt>
                <c:pt idx="1">
                  <c:v>59.177475056467856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36475840"/>
        <c:axId val="236469568"/>
      </c:barChart>
      <c:catAx>
        <c:axId val="236475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36469568"/>
        <c:crosses val="autoZero"/>
        <c:auto val="1"/>
        <c:lblAlgn val="ctr"/>
        <c:lblOffset val="100"/>
        <c:noMultiLvlLbl val="0"/>
      </c:catAx>
      <c:valAx>
        <c:axId val="236469568"/>
        <c:scaling>
          <c:orientation val="minMax"/>
          <c:max val="100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crossAx val="236475840"/>
        <c:crosses val="autoZero"/>
        <c:crossBetween val="between"/>
      </c:valAx>
    </c:plotArea>
    <c:legend>
      <c:legendPos val="r"/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285505314224343E-2"/>
          <c:y val="6.8094166771656375E-2"/>
          <c:w val="0.96380525342396672"/>
          <c:h val="0.6259204345343486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НОО!$C$1</c:f>
              <c:strCache>
                <c:ptCount val="1"/>
                <c:pt idx="0">
                  <c:v>Значение "базового" норматива для НОО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НОО!$B$2:$B$73</c:f>
              <c:strCache>
                <c:ptCount val="72"/>
                <c:pt idx="0">
                  <c:v>Амурская область</c:v>
                </c:pt>
                <c:pt idx="1">
                  <c:v>Московская область</c:v>
                </c:pt>
                <c:pt idx="2">
                  <c:v>Ямало-Ненецкий АО</c:v>
                </c:pt>
                <c:pt idx="3">
                  <c:v>г.Санкт-Петербург</c:v>
                </c:pt>
                <c:pt idx="4">
                  <c:v>Магаданская область</c:v>
                </c:pt>
                <c:pt idx="5">
                  <c:v>Ханты-Мансийский АО - Югра</c:v>
                </c:pt>
                <c:pt idx="6">
                  <c:v>Сахалинская область</c:v>
                </c:pt>
                <c:pt idx="7">
                  <c:v>Камчатский край</c:v>
                </c:pt>
                <c:pt idx="8">
                  <c:v>Мурманская область</c:v>
                </c:pt>
                <c:pt idx="9">
                  <c:v>Ростовская область</c:v>
                </c:pt>
                <c:pt idx="10">
                  <c:v>Ленинградская область</c:v>
                </c:pt>
                <c:pt idx="11">
                  <c:v>Республика Коми</c:v>
                </c:pt>
                <c:pt idx="12">
                  <c:v>Хабаровский край</c:v>
                </c:pt>
                <c:pt idx="13">
                  <c:v>Еврейская АО</c:v>
                </c:pt>
                <c:pt idx="14">
                  <c:v>Республика Мордовия</c:v>
                </c:pt>
                <c:pt idx="15">
                  <c:v>Тюменьская область</c:v>
                </c:pt>
                <c:pt idx="16">
                  <c:v>Ставропольский край</c:v>
                </c:pt>
                <c:pt idx="17">
                  <c:v>Ульяновская область</c:v>
                </c:pt>
                <c:pt idx="18">
                  <c:v>Иркутская область</c:v>
                </c:pt>
                <c:pt idx="19">
                  <c:v>Республика Хакасия</c:v>
                </c:pt>
                <c:pt idx="20">
                  <c:v>Карачаево-Черкессия</c:v>
                </c:pt>
                <c:pt idx="21">
                  <c:v>Ярославская область</c:v>
                </c:pt>
                <c:pt idx="22">
                  <c:v>Свердловская область</c:v>
                </c:pt>
                <c:pt idx="23">
                  <c:v>Смоленская область</c:v>
                </c:pt>
                <c:pt idx="24">
                  <c:v>Калужская область</c:v>
                </c:pt>
                <c:pt idx="25">
                  <c:v>Белгородская область</c:v>
                </c:pt>
                <c:pt idx="26">
                  <c:v>Тульская область</c:v>
                </c:pt>
                <c:pt idx="27">
                  <c:v>Нижегородская область</c:v>
                </c:pt>
                <c:pt idx="28">
                  <c:v>Владимирская область</c:v>
                </c:pt>
                <c:pt idx="29">
                  <c:v>Новгородская область</c:v>
                </c:pt>
                <c:pt idx="30">
                  <c:v>Саратовская область</c:v>
                </c:pt>
                <c:pt idx="31">
                  <c:v>Рязанская область</c:v>
                </c:pt>
                <c:pt idx="32">
                  <c:v>Челябинская область</c:v>
                </c:pt>
                <c:pt idx="33">
                  <c:v>Воронежская область</c:v>
                </c:pt>
                <c:pt idx="34">
                  <c:v>Астраханская область</c:v>
                </c:pt>
                <c:pt idx="35">
                  <c:v>Архангельская область</c:v>
                </c:pt>
                <c:pt idx="36">
                  <c:v>Республика Марий Эл</c:v>
                </c:pt>
                <c:pt idx="37">
                  <c:v>Тверская область</c:v>
                </c:pt>
                <c:pt idx="38">
                  <c:v>Кемеровская область</c:v>
                </c:pt>
                <c:pt idx="39">
                  <c:v>Республика Карелия</c:v>
                </c:pt>
                <c:pt idx="40">
                  <c:v>Калининградская область</c:v>
                </c:pt>
                <c:pt idx="41">
                  <c:v>Красноярский край</c:v>
                </c:pt>
                <c:pt idx="42">
                  <c:v>Республика Татарстан</c:v>
                </c:pt>
                <c:pt idx="43">
                  <c:v>Республика Бурятия</c:v>
                </c:pt>
                <c:pt idx="44">
                  <c:v>Волгоградская область</c:v>
                </c:pt>
                <c:pt idx="45">
                  <c:v>Краснодарский край</c:v>
                </c:pt>
                <c:pt idx="46">
                  <c:v>Самарская область</c:v>
                </c:pt>
                <c:pt idx="47">
                  <c:v>Республика Северная Осения</c:v>
                </c:pt>
                <c:pt idx="48">
                  <c:v>Удмуртская республика</c:v>
                </c:pt>
                <c:pt idx="49">
                  <c:v>Республика Тыва</c:v>
                </c:pt>
                <c:pt idx="50">
                  <c:v>Вологодская область</c:v>
                </c:pt>
                <c:pt idx="51">
                  <c:v>Тамбовская область</c:v>
                </c:pt>
                <c:pt idx="52">
                  <c:v>Чувашская республика</c:v>
                </c:pt>
                <c:pt idx="53">
                  <c:v>Республика Алтай</c:v>
                </c:pt>
                <c:pt idx="54">
                  <c:v>Приморский край</c:v>
                </c:pt>
                <c:pt idx="55">
                  <c:v>Псковская область</c:v>
                </c:pt>
                <c:pt idx="56">
                  <c:v>Липецкая область</c:v>
                </c:pt>
                <c:pt idx="57">
                  <c:v>Республика Дагестан</c:v>
                </c:pt>
                <c:pt idx="58">
                  <c:v>Забайкальский край</c:v>
                </c:pt>
                <c:pt idx="59">
                  <c:v>Оренбургская область</c:v>
                </c:pt>
                <c:pt idx="60">
                  <c:v>Кировская область</c:v>
                </c:pt>
                <c:pt idx="61">
                  <c:v>Пензенская область</c:v>
                </c:pt>
                <c:pt idx="62">
                  <c:v>Омская область</c:v>
                </c:pt>
                <c:pt idx="63">
                  <c:v>Республика Адыгея</c:v>
                </c:pt>
                <c:pt idx="64">
                  <c:v>Ревпублика Башкортостан</c:v>
                </c:pt>
                <c:pt idx="65">
                  <c:v>Томская область</c:v>
                </c:pt>
                <c:pt idx="66">
                  <c:v>Республика Калмыкия</c:v>
                </c:pt>
                <c:pt idx="67">
                  <c:v>Костромская область</c:v>
                </c:pt>
                <c:pt idx="68">
                  <c:v>Ивановская область</c:v>
                </c:pt>
                <c:pt idx="69">
                  <c:v>Пермский край</c:v>
                </c:pt>
                <c:pt idx="70">
                  <c:v>Алтайский край</c:v>
                </c:pt>
                <c:pt idx="71">
                  <c:v>Курская область</c:v>
                </c:pt>
              </c:strCache>
            </c:strRef>
          </c:cat>
          <c:val>
            <c:numRef>
              <c:f>НОО!$C$2:$C$73</c:f>
              <c:numCache>
                <c:formatCode>0.00</c:formatCode>
                <c:ptCount val="72"/>
                <c:pt idx="0">
                  <c:v>222.7</c:v>
                </c:pt>
                <c:pt idx="1">
                  <c:v>196.25</c:v>
                </c:pt>
                <c:pt idx="2">
                  <c:v>143.80000000000001</c:v>
                </c:pt>
                <c:pt idx="3">
                  <c:v>143</c:v>
                </c:pt>
                <c:pt idx="4">
                  <c:v>136.38999999999999</c:v>
                </c:pt>
                <c:pt idx="5">
                  <c:v>102.2</c:v>
                </c:pt>
                <c:pt idx="6">
                  <c:v>74.599999999999994</c:v>
                </c:pt>
                <c:pt idx="7">
                  <c:v>69.040000000000006</c:v>
                </c:pt>
                <c:pt idx="8">
                  <c:v>58.74</c:v>
                </c:pt>
                <c:pt idx="9">
                  <c:v>56.4</c:v>
                </c:pt>
                <c:pt idx="10">
                  <c:v>49.61</c:v>
                </c:pt>
                <c:pt idx="11">
                  <c:v>47.16</c:v>
                </c:pt>
                <c:pt idx="12">
                  <c:v>46.7</c:v>
                </c:pt>
                <c:pt idx="13">
                  <c:v>46.67</c:v>
                </c:pt>
                <c:pt idx="14">
                  <c:v>45.6</c:v>
                </c:pt>
                <c:pt idx="15">
                  <c:v>43.07</c:v>
                </c:pt>
                <c:pt idx="16">
                  <c:v>42.89</c:v>
                </c:pt>
                <c:pt idx="17">
                  <c:v>42.66</c:v>
                </c:pt>
                <c:pt idx="18">
                  <c:v>39.1</c:v>
                </c:pt>
                <c:pt idx="19">
                  <c:v>38.96</c:v>
                </c:pt>
                <c:pt idx="20">
                  <c:v>37.549999999999997</c:v>
                </c:pt>
                <c:pt idx="21">
                  <c:v>36.9</c:v>
                </c:pt>
                <c:pt idx="22">
                  <c:v>36.79</c:v>
                </c:pt>
                <c:pt idx="23">
                  <c:v>35.6</c:v>
                </c:pt>
                <c:pt idx="24">
                  <c:v>34.9</c:v>
                </c:pt>
                <c:pt idx="25">
                  <c:v>34.39</c:v>
                </c:pt>
                <c:pt idx="26">
                  <c:v>34.03</c:v>
                </c:pt>
                <c:pt idx="27">
                  <c:v>33.58</c:v>
                </c:pt>
                <c:pt idx="28">
                  <c:v>32.79</c:v>
                </c:pt>
                <c:pt idx="29">
                  <c:v>32.69</c:v>
                </c:pt>
                <c:pt idx="30">
                  <c:v>32.630000000000003</c:v>
                </c:pt>
                <c:pt idx="31">
                  <c:v>32.6</c:v>
                </c:pt>
                <c:pt idx="32">
                  <c:v>32.04</c:v>
                </c:pt>
                <c:pt idx="33">
                  <c:v>31.86</c:v>
                </c:pt>
                <c:pt idx="34">
                  <c:v>31.24</c:v>
                </c:pt>
                <c:pt idx="35">
                  <c:v>31.19</c:v>
                </c:pt>
                <c:pt idx="36">
                  <c:v>30.82</c:v>
                </c:pt>
                <c:pt idx="37">
                  <c:v>30.75</c:v>
                </c:pt>
                <c:pt idx="38">
                  <c:v>30.35</c:v>
                </c:pt>
                <c:pt idx="39">
                  <c:v>29.984000000000002</c:v>
                </c:pt>
                <c:pt idx="40">
                  <c:v>29.65</c:v>
                </c:pt>
                <c:pt idx="41">
                  <c:v>29.49</c:v>
                </c:pt>
                <c:pt idx="42">
                  <c:v>28.88</c:v>
                </c:pt>
                <c:pt idx="43">
                  <c:v>28.29</c:v>
                </c:pt>
                <c:pt idx="44">
                  <c:v>28.26</c:v>
                </c:pt>
                <c:pt idx="45">
                  <c:v>27.97</c:v>
                </c:pt>
                <c:pt idx="46">
                  <c:v>27.92</c:v>
                </c:pt>
                <c:pt idx="47">
                  <c:v>26.7</c:v>
                </c:pt>
                <c:pt idx="48">
                  <c:v>26.43</c:v>
                </c:pt>
                <c:pt idx="49">
                  <c:v>26.31</c:v>
                </c:pt>
                <c:pt idx="50">
                  <c:v>26.1</c:v>
                </c:pt>
                <c:pt idx="51">
                  <c:v>25.8</c:v>
                </c:pt>
                <c:pt idx="52">
                  <c:v>25.68</c:v>
                </c:pt>
                <c:pt idx="53">
                  <c:v>25.67</c:v>
                </c:pt>
                <c:pt idx="54">
                  <c:v>25.57</c:v>
                </c:pt>
                <c:pt idx="55">
                  <c:v>25.55</c:v>
                </c:pt>
                <c:pt idx="56">
                  <c:v>25.51</c:v>
                </c:pt>
                <c:pt idx="57">
                  <c:v>25.44</c:v>
                </c:pt>
                <c:pt idx="58">
                  <c:v>25.4</c:v>
                </c:pt>
                <c:pt idx="59">
                  <c:v>23.03</c:v>
                </c:pt>
                <c:pt idx="60">
                  <c:v>23</c:v>
                </c:pt>
                <c:pt idx="61">
                  <c:v>22.91</c:v>
                </c:pt>
                <c:pt idx="62">
                  <c:v>22.63</c:v>
                </c:pt>
                <c:pt idx="63">
                  <c:v>21.86</c:v>
                </c:pt>
                <c:pt idx="64">
                  <c:v>21.3</c:v>
                </c:pt>
                <c:pt idx="65">
                  <c:v>20.96</c:v>
                </c:pt>
                <c:pt idx="66">
                  <c:v>20.6</c:v>
                </c:pt>
                <c:pt idx="67">
                  <c:v>20.57</c:v>
                </c:pt>
                <c:pt idx="68">
                  <c:v>20.02</c:v>
                </c:pt>
                <c:pt idx="69">
                  <c:v>19.93</c:v>
                </c:pt>
                <c:pt idx="70">
                  <c:v>16.8</c:v>
                </c:pt>
                <c:pt idx="71">
                  <c:v>14.26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7408"/>
        <c:axId val="236471920"/>
      </c:barChart>
      <c:lineChart>
        <c:grouping val="standard"/>
        <c:varyColors val="0"/>
        <c:ser>
          <c:idx val="1"/>
          <c:order val="1"/>
          <c:tx>
            <c:strRef>
              <c:f>НОО!$D$1</c:f>
              <c:strCache>
                <c:ptCount val="1"/>
                <c:pt idx="0">
                  <c:v>Значение "справедливого" норматива для НОО</c:v>
                </c:pt>
              </c:strCache>
            </c:strRef>
          </c:tx>
          <c:spPr>
            <a:effectLst/>
          </c:spPr>
          <c:marker>
            <c:symbol val="none"/>
          </c:marker>
          <c:cat>
            <c:strRef>
              <c:f>НОО!$B$2:$B$73</c:f>
              <c:strCache>
                <c:ptCount val="72"/>
                <c:pt idx="0">
                  <c:v>Амурская область</c:v>
                </c:pt>
                <c:pt idx="1">
                  <c:v>Московская область</c:v>
                </c:pt>
                <c:pt idx="2">
                  <c:v>Ямало-Ненецкий АО</c:v>
                </c:pt>
                <c:pt idx="3">
                  <c:v>г.Санкт-Петербург</c:v>
                </c:pt>
                <c:pt idx="4">
                  <c:v>Магаданская область</c:v>
                </c:pt>
                <c:pt idx="5">
                  <c:v>Ханты-Мансийский АО - Югра</c:v>
                </c:pt>
                <c:pt idx="6">
                  <c:v>Сахалинская область</c:v>
                </c:pt>
                <c:pt idx="7">
                  <c:v>Камчатский край</c:v>
                </c:pt>
                <c:pt idx="8">
                  <c:v>Мурманская область</c:v>
                </c:pt>
                <c:pt idx="9">
                  <c:v>Ростовская область</c:v>
                </c:pt>
                <c:pt idx="10">
                  <c:v>Ленинградская область</c:v>
                </c:pt>
                <c:pt idx="11">
                  <c:v>Республика Коми</c:v>
                </c:pt>
                <c:pt idx="12">
                  <c:v>Хабаровский край</c:v>
                </c:pt>
                <c:pt idx="13">
                  <c:v>Еврейская АО</c:v>
                </c:pt>
                <c:pt idx="14">
                  <c:v>Республика Мордовия</c:v>
                </c:pt>
                <c:pt idx="15">
                  <c:v>Тюменьская область</c:v>
                </c:pt>
                <c:pt idx="16">
                  <c:v>Ставропольский край</c:v>
                </c:pt>
                <c:pt idx="17">
                  <c:v>Ульяновская область</c:v>
                </c:pt>
                <c:pt idx="18">
                  <c:v>Иркутская область</c:v>
                </c:pt>
                <c:pt idx="19">
                  <c:v>Республика Хакасия</c:v>
                </c:pt>
                <c:pt idx="20">
                  <c:v>Карачаево-Черкессия</c:v>
                </c:pt>
                <c:pt idx="21">
                  <c:v>Ярославская область</c:v>
                </c:pt>
                <c:pt idx="22">
                  <c:v>Свердловская область</c:v>
                </c:pt>
                <c:pt idx="23">
                  <c:v>Смоленская область</c:v>
                </c:pt>
                <c:pt idx="24">
                  <c:v>Калужская область</c:v>
                </c:pt>
                <c:pt idx="25">
                  <c:v>Белгородская область</c:v>
                </c:pt>
                <c:pt idx="26">
                  <c:v>Тульская область</c:v>
                </c:pt>
                <c:pt idx="27">
                  <c:v>Нижегородская область</c:v>
                </c:pt>
                <c:pt idx="28">
                  <c:v>Владимирская область</c:v>
                </c:pt>
                <c:pt idx="29">
                  <c:v>Новгородская область</c:v>
                </c:pt>
                <c:pt idx="30">
                  <c:v>Саратовская область</c:v>
                </c:pt>
                <c:pt idx="31">
                  <c:v>Рязанская область</c:v>
                </c:pt>
                <c:pt idx="32">
                  <c:v>Челябинская область</c:v>
                </c:pt>
                <c:pt idx="33">
                  <c:v>Воронежская область</c:v>
                </c:pt>
                <c:pt idx="34">
                  <c:v>Астраханская область</c:v>
                </c:pt>
                <c:pt idx="35">
                  <c:v>Архангельская область</c:v>
                </c:pt>
                <c:pt idx="36">
                  <c:v>Республика Марий Эл</c:v>
                </c:pt>
                <c:pt idx="37">
                  <c:v>Тверская область</c:v>
                </c:pt>
                <c:pt idx="38">
                  <c:v>Кемеровская область</c:v>
                </c:pt>
                <c:pt idx="39">
                  <c:v>Республика Карелия</c:v>
                </c:pt>
                <c:pt idx="40">
                  <c:v>Калининградская область</c:v>
                </c:pt>
                <c:pt idx="41">
                  <c:v>Красноярский край</c:v>
                </c:pt>
                <c:pt idx="42">
                  <c:v>Республика Татарстан</c:v>
                </c:pt>
                <c:pt idx="43">
                  <c:v>Республика Бурятия</c:v>
                </c:pt>
                <c:pt idx="44">
                  <c:v>Волгоградская область</c:v>
                </c:pt>
                <c:pt idx="45">
                  <c:v>Краснодарский край</c:v>
                </c:pt>
                <c:pt idx="46">
                  <c:v>Самарская область</c:v>
                </c:pt>
                <c:pt idx="47">
                  <c:v>Республика Северная Осения</c:v>
                </c:pt>
                <c:pt idx="48">
                  <c:v>Удмуртская республика</c:v>
                </c:pt>
                <c:pt idx="49">
                  <c:v>Республика Тыва</c:v>
                </c:pt>
                <c:pt idx="50">
                  <c:v>Вологодская область</c:v>
                </c:pt>
                <c:pt idx="51">
                  <c:v>Тамбовская область</c:v>
                </c:pt>
                <c:pt idx="52">
                  <c:v>Чувашская республика</c:v>
                </c:pt>
                <c:pt idx="53">
                  <c:v>Республика Алтай</c:v>
                </c:pt>
                <c:pt idx="54">
                  <c:v>Приморский край</c:v>
                </c:pt>
                <c:pt idx="55">
                  <c:v>Псковская область</c:v>
                </c:pt>
                <c:pt idx="56">
                  <c:v>Липецкая область</c:v>
                </c:pt>
                <c:pt idx="57">
                  <c:v>Республика Дагестан</c:v>
                </c:pt>
                <c:pt idx="58">
                  <c:v>Забайкальский край</c:v>
                </c:pt>
                <c:pt idx="59">
                  <c:v>Оренбургская область</c:v>
                </c:pt>
                <c:pt idx="60">
                  <c:v>Кировская область</c:v>
                </c:pt>
                <c:pt idx="61">
                  <c:v>Пензенская область</c:v>
                </c:pt>
                <c:pt idx="62">
                  <c:v>Омская область</c:v>
                </c:pt>
                <c:pt idx="63">
                  <c:v>Республика Адыгея</c:v>
                </c:pt>
                <c:pt idx="64">
                  <c:v>Ревпублика Башкортостан</c:v>
                </c:pt>
                <c:pt idx="65">
                  <c:v>Томская область</c:v>
                </c:pt>
                <c:pt idx="66">
                  <c:v>Республика Калмыкия</c:v>
                </c:pt>
                <c:pt idx="67">
                  <c:v>Костромская область</c:v>
                </c:pt>
                <c:pt idx="68">
                  <c:v>Ивановская область</c:v>
                </c:pt>
                <c:pt idx="69">
                  <c:v>Пермский край</c:v>
                </c:pt>
                <c:pt idx="70">
                  <c:v>Алтайский край</c:v>
                </c:pt>
                <c:pt idx="71">
                  <c:v>Курская область</c:v>
                </c:pt>
              </c:strCache>
            </c:strRef>
          </c:cat>
          <c:val>
            <c:numRef>
              <c:f>НОО!$D$2:$D$73</c:f>
              <c:numCache>
                <c:formatCode>0.00</c:formatCode>
                <c:ptCount val="72"/>
                <c:pt idx="0">
                  <c:v>39.333397699698281</c:v>
                </c:pt>
                <c:pt idx="1">
                  <c:v>45.248823163338841</c:v>
                </c:pt>
                <c:pt idx="2">
                  <c:v>108.82118245520526</c:v>
                </c:pt>
                <c:pt idx="3">
                  <c:v>66.422656654395823</c:v>
                </c:pt>
                <c:pt idx="4">
                  <c:v>85.097107586577749</c:v>
                </c:pt>
                <c:pt idx="5">
                  <c:v>83.264007039177727</c:v>
                </c:pt>
                <c:pt idx="6">
                  <c:v>74.599999999999994</c:v>
                </c:pt>
                <c:pt idx="7">
                  <c:v>79.109811256168086</c:v>
                </c:pt>
                <c:pt idx="8">
                  <c:v>58.705740361461118</c:v>
                </c:pt>
                <c:pt idx="9">
                  <c:v>29.530989965152351</c:v>
                </c:pt>
                <c:pt idx="10">
                  <c:v>39.647891289037283</c:v>
                </c:pt>
                <c:pt idx="11">
                  <c:v>57.850924149106561</c:v>
                </c:pt>
                <c:pt idx="12">
                  <c:v>51.339207608242162</c:v>
                </c:pt>
                <c:pt idx="13">
                  <c:v>35.445683043349092</c:v>
                </c:pt>
                <c:pt idx="14">
                  <c:v>38.623632528523288</c:v>
                </c:pt>
                <c:pt idx="15">
                  <c:v>35.34278707914072</c:v>
                </c:pt>
                <c:pt idx="16">
                  <c:v>25.062920174977556</c:v>
                </c:pt>
                <c:pt idx="17">
                  <c:v>32.136038862800696</c:v>
                </c:pt>
                <c:pt idx="18">
                  <c:v>42.635229765695826</c:v>
                </c:pt>
                <c:pt idx="19">
                  <c:v>39.292530613011159</c:v>
                </c:pt>
                <c:pt idx="20">
                  <c:v>31.192686901952708</c:v>
                </c:pt>
                <c:pt idx="21">
                  <c:v>41.494050381373327</c:v>
                </c:pt>
                <c:pt idx="22">
                  <c:v>36.560234291178908</c:v>
                </c:pt>
                <c:pt idx="23">
                  <c:v>42.582448141391453</c:v>
                </c:pt>
                <c:pt idx="24">
                  <c:v>41.706760924933747</c:v>
                </c:pt>
                <c:pt idx="25">
                  <c:v>40.694234013343994</c:v>
                </c:pt>
                <c:pt idx="26">
                  <c:v>37.402894591912151</c:v>
                </c:pt>
                <c:pt idx="27">
                  <c:v>34.836236017168851</c:v>
                </c:pt>
                <c:pt idx="28">
                  <c:v>29.094047897244728</c:v>
                </c:pt>
                <c:pt idx="29">
                  <c:v>32.246640156668398</c:v>
                </c:pt>
                <c:pt idx="30">
                  <c:v>33.352047557833977</c:v>
                </c:pt>
                <c:pt idx="31">
                  <c:v>38.069278250475314</c:v>
                </c:pt>
                <c:pt idx="32">
                  <c:v>38.302376439504378</c:v>
                </c:pt>
                <c:pt idx="33">
                  <c:v>35.568084064708088</c:v>
                </c:pt>
                <c:pt idx="34">
                  <c:v>30.714810393585221</c:v>
                </c:pt>
                <c:pt idx="35">
                  <c:v>48.139740676522017</c:v>
                </c:pt>
                <c:pt idx="36">
                  <c:v>31.677565394882073</c:v>
                </c:pt>
                <c:pt idx="37">
                  <c:v>41.070421302465348</c:v>
                </c:pt>
                <c:pt idx="38">
                  <c:v>32.986291060564014</c:v>
                </c:pt>
                <c:pt idx="39">
                  <c:v>45.042797354940198</c:v>
                </c:pt>
                <c:pt idx="40">
                  <c:v>31.224726823811519</c:v>
                </c:pt>
                <c:pt idx="41">
                  <c:v>54.164453278212434</c:v>
                </c:pt>
                <c:pt idx="42">
                  <c:v>49.242655224796017</c:v>
                </c:pt>
                <c:pt idx="43">
                  <c:v>29.782432712118059</c:v>
                </c:pt>
                <c:pt idx="44">
                  <c:v>33.36685369049993</c:v>
                </c:pt>
                <c:pt idx="45">
                  <c:v>25.540053218171337</c:v>
                </c:pt>
                <c:pt idx="46">
                  <c:v>32.238501354103938</c:v>
                </c:pt>
                <c:pt idx="47">
                  <c:v>24.958262501920814</c:v>
                </c:pt>
                <c:pt idx="48">
                  <c:v>34.141122677284734</c:v>
                </c:pt>
                <c:pt idx="49">
                  <c:v>42.961445793980076</c:v>
                </c:pt>
                <c:pt idx="50">
                  <c:v>36.472846577213993</c:v>
                </c:pt>
                <c:pt idx="51">
                  <c:v>36.690359590994554</c:v>
                </c:pt>
                <c:pt idx="52">
                  <c:v>27.792285632586044</c:v>
                </c:pt>
                <c:pt idx="53">
                  <c:v>33.006259601447177</c:v>
                </c:pt>
                <c:pt idx="54">
                  <c:v>34.940823225445932</c:v>
                </c:pt>
                <c:pt idx="55">
                  <c:v>35.997821515810038</c:v>
                </c:pt>
                <c:pt idx="56">
                  <c:v>35.430386573162338</c:v>
                </c:pt>
                <c:pt idx="57">
                  <c:v>28.244965370635867</c:v>
                </c:pt>
                <c:pt idx="58">
                  <c:v>40.753112672259512</c:v>
                </c:pt>
                <c:pt idx="59">
                  <c:v>33.226789574797849</c:v>
                </c:pt>
                <c:pt idx="60">
                  <c:v>31.574684963842515</c:v>
                </c:pt>
                <c:pt idx="61">
                  <c:v>31.21875516572506</c:v>
                </c:pt>
                <c:pt idx="62">
                  <c:v>31.716293699335662</c:v>
                </c:pt>
                <c:pt idx="63">
                  <c:v>26.607824284481481</c:v>
                </c:pt>
                <c:pt idx="64">
                  <c:v>34.011878906260321</c:v>
                </c:pt>
                <c:pt idx="65">
                  <c:v>39.834759688735659</c:v>
                </c:pt>
                <c:pt idx="66">
                  <c:v>36.08537493349813</c:v>
                </c:pt>
                <c:pt idx="67">
                  <c:v>30.941168915782843</c:v>
                </c:pt>
                <c:pt idx="68">
                  <c:v>23.016181428998053</c:v>
                </c:pt>
                <c:pt idx="69">
                  <c:v>32.780028942862202</c:v>
                </c:pt>
                <c:pt idx="70">
                  <c:v>29.260076826753899</c:v>
                </c:pt>
                <c:pt idx="71">
                  <c:v>49.037301780573756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77408"/>
        <c:axId val="236471920"/>
      </c:lineChart>
      <c:catAx>
        <c:axId val="2364774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71920"/>
        <c:crosses val="autoZero"/>
        <c:auto val="1"/>
        <c:lblAlgn val="ctr"/>
        <c:lblOffset val="100"/>
        <c:noMultiLvlLbl val="0"/>
      </c:catAx>
      <c:valAx>
        <c:axId val="2364719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ru-RU"/>
                  <a:t>тыс. руб.</a:t>
                </a:r>
              </a:p>
            </c:rich>
          </c:tx>
          <c:layout>
            <c:manualLayout>
              <c:xMode val="edge"/>
              <c:yMode val="edge"/>
              <c:x val="9.0659139725215721E-2"/>
              <c:y val="2.39264152797968E-3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364774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1944917577515416E-2"/>
          <c:y val="0.90643300240523483"/>
          <c:w val="0.90187542379205088"/>
          <c:h val="4.080339550415176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  <c:userShapes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0555616143549919E-2"/>
          <c:y val="3.4831434306005868E-2"/>
          <c:w val="0.89879890359965398"/>
          <c:h val="0.541868165661853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НОО!$C$1</c:f>
              <c:strCache>
                <c:ptCount val="1"/>
                <c:pt idx="0">
                  <c:v>Значение базового норматива для НОО</c:v>
                </c:pt>
              </c:strCache>
            </c:strRef>
          </c:tx>
          <c:invertIfNegative val="0"/>
          <c:cat>
            <c:strRef>
              <c:f>НОО!$B$3:$B$68</c:f>
              <c:strCache>
                <c:ptCount val="66"/>
                <c:pt idx="0">
                  <c:v>Чукотский АО</c:v>
                </c:pt>
                <c:pt idx="1">
                  <c:v>Московская область</c:v>
                </c:pt>
                <c:pt idx="2">
                  <c:v>Ямало-Ненецкий АО</c:v>
                </c:pt>
                <c:pt idx="3">
                  <c:v>Сахалинская область</c:v>
                </c:pt>
                <c:pt idx="4">
                  <c:v>Ханты-Мансийский АО - Югра</c:v>
                </c:pt>
                <c:pt idx="5">
                  <c:v>Ленинградская область</c:v>
                </c:pt>
                <c:pt idx="6">
                  <c:v>Курганская область</c:v>
                </c:pt>
                <c:pt idx="7">
                  <c:v>Еврейская АО</c:v>
                </c:pt>
                <c:pt idx="8">
                  <c:v>Республика Коми</c:v>
                </c:pt>
                <c:pt idx="9">
                  <c:v>Хабаровский край</c:v>
                </c:pt>
                <c:pt idx="10">
                  <c:v>Архангельская область</c:v>
                </c:pt>
                <c:pt idx="11">
                  <c:v>Рязанская область</c:v>
                </c:pt>
                <c:pt idx="12">
                  <c:v>Ярославская область</c:v>
                </c:pt>
                <c:pt idx="13">
                  <c:v>Иркутская область</c:v>
                </c:pt>
                <c:pt idx="14">
                  <c:v>Мурманская область</c:v>
                </c:pt>
                <c:pt idx="15">
                  <c:v>Свердловская область</c:v>
                </c:pt>
                <c:pt idx="16">
                  <c:v>Красноярский край</c:v>
                </c:pt>
                <c:pt idx="17">
                  <c:v>Липецкая область</c:v>
                </c:pt>
                <c:pt idx="18">
                  <c:v>Тамбовская область</c:v>
                </c:pt>
                <c:pt idx="19">
                  <c:v>Тверская область</c:v>
                </c:pt>
                <c:pt idx="20">
                  <c:v>Республика Карелия</c:v>
                </c:pt>
                <c:pt idx="21">
                  <c:v>Ростовская область</c:v>
                </c:pt>
                <c:pt idx="22">
                  <c:v>Астраханская область</c:v>
                </c:pt>
                <c:pt idx="23">
                  <c:v>Тюменская область</c:v>
                </c:pt>
                <c:pt idx="24">
                  <c:v>Орловская область</c:v>
                </c:pt>
                <c:pt idx="25">
                  <c:v>Саратовская область</c:v>
                </c:pt>
                <c:pt idx="26">
                  <c:v>Новгородская область</c:v>
                </c:pt>
                <c:pt idx="27">
                  <c:v>Смоленская область</c:v>
                </c:pt>
                <c:pt idx="28">
                  <c:v>Республика Хакасия</c:v>
                </c:pt>
                <c:pt idx="29">
                  <c:v>Белгородская область</c:v>
                </c:pt>
                <c:pt idx="30">
                  <c:v>Калужская область</c:v>
                </c:pt>
                <c:pt idx="31">
                  <c:v>Республика Мордовия</c:v>
                </c:pt>
                <c:pt idx="32">
                  <c:v>Приморский край</c:v>
                </c:pt>
                <c:pt idx="33">
                  <c:v>Республика Дагестан</c:v>
                </c:pt>
                <c:pt idx="34">
                  <c:v>Удмуртская республика</c:v>
                </c:pt>
                <c:pt idx="35">
                  <c:v>Ульяновская область</c:v>
                </c:pt>
                <c:pt idx="36">
                  <c:v>Волгоградская область</c:v>
                </c:pt>
                <c:pt idx="37">
                  <c:v>Чувашская республика</c:v>
                </c:pt>
                <c:pt idx="38">
                  <c:v>Кировская область</c:v>
                </c:pt>
                <c:pt idx="39">
                  <c:v>Владимирская область</c:v>
                </c:pt>
                <c:pt idx="40">
                  <c:v>Ставропольский край</c:v>
                </c:pt>
                <c:pt idx="41">
                  <c:v>Курская область</c:v>
                </c:pt>
                <c:pt idx="42">
                  <c:v>Республика Тыва</c:v>
                </c:pt>
                <c:pt idx="43">
                  <c:v>Ивановская область</c:v>
                </c:pt>
                <c:pt idx="44">
                  <c:v>Карачаево-Черкесская Республика</c:v>
                </c:pt>
                <c:pt idx="45">
                  <c:v>Республика Бурятия</c:v>
                </c:pt>
                <c:pt idx="46">
                  <c:v>Псковская область</c:v>
                </c:pt>
                <c:pt idx="47">
                  <c:v>Краснодарский край</c:v>
                </c:pt>
                <c:pt idx="48">
                  <c:v>Оренбургская область</c:v>
                </c:pt>
                <c:pt idx="49">
                  <c:v>Пермский край</c:v>
                </c:pt>
                <c:pt idx="50">
                  <c:v>Забайкальский край</c:v>
                </c:pt>
                <c:pt idx="51">
                  <c:v>Челябинская область</c:v>
                </c:pt>
                <c:pt idx="52">
                  <c:v>Республика Северная Осетия - Алания</c:v>
                </c:pt>
                <c:pt idx="53">
                  <c:v>Нижегородская область</c:v>
                </c:pt>
                <c:pt idx="54">
                  <c:v>Томская область</c:v>
                </c:pt>
                <c:pt idx="55">
                  <c:v>Пензенская область</c:v>
                </c:pt>
                <c:pt idx="56">
                  <c:v>Республика Татарстан</c:v>
                </c:pt>
                <c:pt idx="57">
                  <c:v>Кемеровская область</c:v>
                </c:pt>
                <c:pt idx="58">
                  <c:v>Республика Адыгея</c:v>
                </c:pt>
                <c:pt idx="59">
                  <c:v>Республика Башкортостан</c:v>
                </c:pt>
                <c:pt idx="60">
                  <c:v>Республика Алтай</c:v>
                </c:pt>
                <c:pt idx="61">
                  <c:v>Костромская область</c:v>
                </c:pt>
                <c:pt idx="62">
                  <c:v>Воронежская область</c:v>
                </c:pt>
                <c:pt idx="63">
                  <c:v>Республика Марий Эл</c:v>
                </c:pt>
                <c:pt idx="64">
                  <c:v>Калининградская область</c:v>
                </c:pt>
                <c:pt idx="65">
                  <c:v>Алтайский край</c:v>
                </c:pt>
              </c:strCache>
            </c:strRef>
          </c:cat>
          <c:val>
            <c:numRef>
              <c:f>НОО!$C$3:$C$68</c:f>
              <c:numCache>
                <c:formatCode>0.00</c:formatCode>
                <c:ptCount val="66"/>
                <c:pt idx="0">
                  <c:v>312</c:v>
                </c:pt>
                <c:pt idx="1">
                  <c:v>243.24</c:v>
                </c:pt>
                <c:pt idx="2">
                  <c:v>205.2</c:v>
                </c:pt>
                <c:pt idx="3">
                  <c:v>187.5</c:v>
                </c:pt>
                <c:pt idx="4">
                  <c:v>177</c:v>
                </c:pt>
                <c:pt idx="5">
                  <c:v>125.27</c:v>
                </c:pt>
                <c:pt idx="6">
                  <c:v>112.7</c:v>
                </c:pt>
                <c:pt idx="7">
                  <c:v>104.66</c:v>
                </c:pt>
                <c:pt idx="8">
                  <c:v>100.28</c:v>
                </c:pt>
                <c:pt idx="9">
                  <c:v>93.2</c:v>
                </c:pt>
                <c:pt idx="10">
                  <c:v>91.92</c:v>
                </c:pt>
                <c:pt idx="11">
                  <c:v>87.4</c:v>
                </c:pt>
                <c:pt idx="12">
                  <c:v>85.8</c:v>
                </c:pt>
                <c:pt idx="13">
                  <c:v>79.599999999999994</c:v>
                </c:pt>
                <c:pt idx="14">
                  <c:v>78.45</c:v>
                </c:pt>
                <c:pt idx="15">
                  <c:v>77.05</c:v>
                </c:pt>
                <c:pt idx="16">
                  <c:v>71.989999999999995</c:v>
                </c:pt>
                <c:pt idx="17">
                  <c:v>70.37</c:v>
                </c:pt>
                <c:pt idx="18">
                  <c:v>69.900000000000006</c:v>
                </c:pt>
                <c:pt idx="19">
                  <c:v>69.33</c:v>
                </c:pt>
                <c:pt idx="20">
                  <c:v>67.602000000000004</c:v>
                </c:pt>
                <c:pt idx="21">
                  <c:v>66.540000000000006</c:v>
                </c:pt>
                <c:pt idx="22">
                  <c:v>64.63</c:v>
                </c:pt>
                <c:pt idx="23">
                  <c:v>62.27</c:v>
                </c:pt>
                <c:pt idx="24">
                  <c:v>61.91</c:v>
                </c:pt>
                <c:pt idx="25">
                  <c:v>61.31</c:v>
                </c:pt>
                <c:pt idx="26">
                  <c:v>61.12</c:v>
                </c:pt>
                <c:pt idx="27">
                  <c:v>60.5</c:v>
                </c:pt>
                <c:pt idx="28">
                  <c:v>60.07</c:v>
                </c:pt>
                <c:pt idx="29">
                  <c:v>60.07</c:v>
                </c:pt>
                <c:pt idx="30">
                  <c:v>59.52</c:v>
                </c:pt>
                <c:pt idx="31">
                  <c:v>57.1</c:v>
                </c:pt>
                <c:pt idx="32">
                  <c:v>57.07</c:v>
                </c:pt>
                <c:pt idx="33">
                  <c:v>55.81</c:v>
                </c:pt>
                <c:pt idx="34">
                  <c:v>55.79</c:v>
                </c:pt>
                <c:pt idx="35">
                  <c:v>53.15</c:v>
                </c:pt>
                <c:pt idx="36">
                  <c:v>52.34</c:v>
                </c:pt>
                <c:pt idx="37">
                  <c:v>51.15</c:v>
                </c:pt>
                <c:pt idx="38">
                  <c:v>50.7</c:v>
                </c:pt>
                <c:pt idx="39">
                  <c:v>49.7</c:v>
                </c:pt>
                <c:pt idx="40">
                  <c:v>48.76</c:v>
                </c:pt>
                <c:pt idx="41">
                  <c:v>47.58</c:v>
                </c:pt>
                <c:pt idx="42">
                  <c:v>47.31</c:v>
                </c:pt>
                <c:pt idx="43">
                  <c:v>46.95</c:v>
                </c:pt>
                <c:pt idx="44">
                  <c:v>46.94</c:v>
                </c:pt>
                <c:pt idx="45">
                  <c:v>45.93</c:v>
                </c:pt>
                <c:pt idx="46">
                  <c:v>43.78</c:v>
                </c:pt>
                <c:pt idx="47">
                  <c:v>43.22</c:v>
                </c:pt>
                <c:pt idx="48">
                  <c:v>41.13</c:v>
                </c:pt>
                <c:pt idx="49">
                  <c:v>40.24</c:v>
                </c:pt>
                <c:pt idx="50">
                  <c:v>40.07</c:v>
                </c:pt>
                <c:pt idx="51">
                  <c:v>38.700000000000003</c:v>
                </c:pt>
                <c:pt idx="52">
                  <c:v>38.6</c:v>
                </c:pt>
                <c:pt idx="53">
                  <c:v>37.340000000000003</c:v>
                </c:pt>
                <c:pt idx="54">
                  <c:v>37.22</c:v>
                </c:pt>
                <c:pt idx="55">
                  <c:v>37.22</c:v>
                </c:pt>
                <c:pt idx="56">
                  <c:v>37.18</c:v>
                </c:pt>
                <c:pt idx="57">
                  <c:v>37.130000000000003</c:v>
                </c:pt>
                <c:pt idx="58">
                  <c:v>36.26</c:v>
                </c:pt>
                <c:pt idx="59">
                  <c:v>35.4</c:v>
                </c:pt>
                <c:pt idx="60">
                  <c:v>34.729999999999997</c:v>
                </c:pt>
                <c:pt idx="61">
                  <c:v>34</c:v>
                </c:pt>
                <c:pt idx="62">
                  <c:v>31.86</c:v>
                </c:pt>
                <c:pt idx="63">
                  <c:v>30.82</c:v>
                </c:pt>
                <c:pt idx="64">
                  <c:v>29.65</c:v>
                </c:pt>
                <c:pt idx="65">
                  <c:v>28.9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36472312"/>
        <c:axId val="236478192"/>
      </c:barChart>
      <c:lineChart>
        <c:grouping val="standard"/>
        <c:varyColors val="0"/>
        <c:ser>
          <c:idx val="1"/>
          <c:order val="1"/>
          <c:tx>
            <c:strRef>
              <c:f>НОО!$D$1</c:f>
              <c:strCache>
                <c:ptCount val="1"/>
                <c:pt idx="0">
                  <c:v>Значение справедливого норматива для НОО</c:v>
                </c:pt>
              </c:strCache>
            </c:strRef>
          </c:tx>
          <c:marker>
            <c:symbol val="none"/>
          </c:marker>
          <c:cat>
            <c:strRef>
              <c:f>НОО!$B$3:$B$68</c:f>
              <c:strCache>
                <c:ptCount val="66"/>
                <c:pt idx="0">
                  <c:v>Чукотский АО</c:v>
                </c:pt>
                <c:pt idx="1">
                  <c:v>Московская область</c:v>
                </c:pt>
                <c:pt idx="2">
                  <c:v>Ямало-Ненецкий АО</c:v>
                </c:pt>
                <c:pt idx="3">
                  <c:v>Сахалинская область</c:v>
                </c:pt>
                <c:pt idx="4">
                  <c:v>Ханты-Мансийский АО - Югра</c:v>
                </c:pt>
                <c:pt idx="5">
                  <c:v>Ленинградская область</c:v>
                </c:pt>
                <c:pt idx="6">
                  <c:v>Курганская область</c:v>
                </c:pt>
                <c:pt idx="7">
                  <c:v>Еврейская АО</c:v>
                </c:pt>
                <c:pt idx="8">
                  <c:v>Республика Коми</c:v>
                </c:pt>
                <c:pt idx="9">
                  <c:v>Хабаровский край</c:v>
                </c:pt>
                <c:pt idx="10">
                  <c:v>Архангельская область</c:v>
                </c:pt>
                <c:pt idx="11">
                  <c:v>Рязанская область</c:v>
                </c:pt>
                <c:pt idx="12">
                  <c:v>Ярославская область</c:v>
                </c:pt>
                <c:pt idx="13">
                  <c:v>Иркутская область</c:v>
                </c:pt>
                <c:pt idx="14">
                  <c:v>Мурманская область</c:v>
                </c:pt>
                <c:pt idx="15">
                  <c:v>Свердловская область</c:v>
                </c:pt>
                <c:pt idx="16">
                  <c:v>Красноярский край</c:v>
                </c:pt>
                <c:pt idx="17">
                  <c:v>Липецкая область</c:v>
                </c:pt>
                <c:pt idx="18">
                  <c:v>Тамбовская область</c:v>
                </c:pt>
                <c:pt idx="19">
                  <c:v>Тверская область</c:v>
                </c:pt>
                <c:pt idx="20">
                  <c:v>Республика Карелия</c:v>
                </c:pt>
                <c:pt idx="21">
                  <c:v>Ростовская область</c:v>
                </c:pt>
                <c:pt idx="22">
                  <c:v>Астраханская область</c:v>
                </c:pt>
                <c:pt idx="23">
                  <c:v>Тюменская область</c:v>
                </c:pt>
                <c:pt idx="24">
                  <c:v>Орловская область</c:v>
                </c:pt>
                <c:pt idx="25">
                  <c:v>Саратовская область</c:v>
                </c:pt>
                <c:pt idx="26">
                  <c:v>Новгородская область</c:v>
                </c:pt>
                <c:pt idx="27">
                  <c:v>Смоленская область</c:v>
                </c:pt>
                <c:pt idx="28">
                  <c:v>Республика Хакасия</c:v>
                </c:pt>
                <c:pt idx="29">
                  <c:v>Белгородская область</c:v>
                </c:pt>
                <c:pt idx="30">
                  <c:v>Калужская область</c:v>
                </c:pt>
                <c:pt idx="31">
                  <c:v>Республика Мордовия</c:v>
                </c:pt>
                <c:pt idx="32">
                  <c:v>Приморский край</c:v>
                </c:pt>
                <c:pt idx="33">
                  <c:v>Республика Дагестан</c:v>
                </c:pt>
                <c:pt idx="34">
                  <c:v>Удмуртская республика</c:v>
                </c:pt>
                <c:pt idx="35">
                  <c:v>Ульяновская область</c:v>
                </c:pt>
                <c:pt idx="36">
                  <c:v>Волгоградская область</c:v>
                </c:pt>
                <c:pt idx="37">
                  <c:v>Чувашская республика</c:v>
                </c:pt>
                <c:pt idx="38">
                  <c:v>Кировская область</c:v>
                </c:pt>
                <c:pt idx="39">
                  <c:v>Владимирская область</c:v>
                </c:pt>
                <c:pt idx="40">
                  <c:v>Ставропольский край</c:v>
                </c:pt>
                <c:pt idx="41">
                  <c:v>Курская область</c:v>
                </c:pt>
                <c:pt idx="42">
                  <c:v>Республика Тыва</c:v>
                </c:pt>
                <c:pt idx="43">
                  <c:v>Ивановская область</c:v>
                </c:pt>
                <c:pt idx="44">
                  <c:v>Карачаево-Черкесская Республика</c:v>
                </c:pt>
                <c:pt idx="45">
                  <c:v>Республика Бурятия</c:v>
                </c:pt>
                <c:pt idx="46">
                  <c:v>Псковская область</c:v>
                </c:pt>
                <c:pt idx="47">
                  <c:v>Краснодарский край</c:v>
                </c:pt>
                <c:pt idx="48">
                  <c:v>Оренбургская область</c:v>
                </c:pt>
                <c:pt idx="49">
                  <c:v>Пермский край</c:v>
                </c:pt>
                <c:pt idx="50">
                  <c:v>Забайкальский край</c:v>
                </c:pt>
                <c:pt idx="51">
                  <c:v>Челябинская область</c:v>
                </c:pt>
                <c:pt idx="52">
                  <c:v>Республика Северная Осетия - Алания</c:v>
                </c:pt>
                <c:pt idx="53">
                  <c:v>Нижегородская область</c:v>
                </c:pt>
                <c:pt idx="54">
                  <c:v>Томская область</c:v>
                </c:pt>
                <c:pt idx="55">
                  <c:v>Пензенская область</c:v>
                </c:pt>
                <c:pt idx="56">
                  <c:v>Республика Татарстан</c:v>
                </c:pt>
                <c:pt idx="57">
                  <c:v>Кемеровская область</c:v>
                </c:pt>
                <c:pt idx="58">
                  <c:v>Республика Адыгея</c:v>
                </c:pt>
                <c:pt idx="59">
                  <c:v>Республика Башкортостан</c:v>
                </c:pt>
                <c:pt idx="60">
                  <c:v>Республика Алтай</c:v>
                </c:pt>
                <c:pt idx="61">
                  <c:v>Костромская область</c:v>
                </c:pt>
                <c:pt idx="62">
                  <c:v>Воронежская область</c:v>
                </c:pt>
                <c:pt idx="63">
                  <c:v>Республика Марий Эл</c:v>
                </c:pt>
                <c:pt idx="64">
                  <c:v>Калининградская область</c:v>
                </c:pt>
                <c:pt idx="65">
                  <c:v>Алтайский край</c:v>
                </c:pt>
              </c:strCache>
            </c:strRef>
          </c:cat>
          <c:val>
            <c:numRef>
              <c:f>НОО!$D$3:$D$68</c:f>
              <c:numCache>
                <c:formatCode>0.00</c:formatCode>
                <c:ptCount val="66"/>
                <c:pt idx="0">
                  <c:v>424.58429384105011</c:v>
                </c:pt>
                <c:pt idx="1">
                  <c:v>110.61802734451857</c:v>
                </c:pt>
                <c:pt idx="2">
                  <c:v>291.48096694248653</c:v>
                </c:pt>
                <c:pt idx="3">
                  <c:v>187.50000000000003</c:v>
                </c:pt>
                <c:pt idx="4">
                  <c:v>181.83492179429396</c:v>
                </c:pt>
                <c:pt idx="5">
                  <c:v>112.68240872848322</c:v>
                </c:pt>
                <c:pt idx="6">
                  <c:v>106.17275009168733</c:v>
                </c:pt>
                <c:pt idx="7">
                  <c:v>106.63246398734158</c:v>
                </c:pt>
                <c:pt idx="8">
                  <c:v>155.27102310731391</c:v>
                </c:pt>
                <c:pt idx="9">
                  <c:v>132.30498102146836</c:v>
                </c:pt>
                <c:pt idx="10">
                  <c:v>130.01452844065125</c:v>
                </c:pt>
                <c:pt idx="11">
                  <c:v>101.27097244897537</c:v>
                </c:pt>
                <c:pt idx="12">
                  <c:v>100.60485520328805</c:v>
                </c:pt>
                <c:pt idx="13">
                  <c:v>114.28974244196802</c:v>
                </c:pt>
                <c:pt idx="14">
                  <c:v>122.12382373179562</c:v>
                </c:pt>
                <c:pt idx="15">
                  <c:v>89.210100275616313</c:v>
                </c:pt>
                <c:pt idx="16">
                  <c:v>154.41859347218943</c:v>
                </c:pt>
                <c:pt idx="17">
                  <c:v>111.20450639274736</c:v>
                </c:pt>
                <c:pt idx="18">
                  <c:v>119.80967135946645</c:v>
                </c:pt>
                <c:pt idx="19">
                  <c:v>101.16198569882019</c:v>
                </c:pt>
                <c:pt idx="20">
                  <c:v>115.55156183647092</c:v>
                </c:pt>
                <c:pt idx="21">
                  <c:v>96.198192593316634</c:v>
                </c:pt>
                <c:pt idx="22">
                  <c:v>98.113525939818075</c:v>
                </c:pt>
                <c:pt idx="23">
                  <c:v>119.95797047150486</c:v>
                </c:pt>
                <c:pt idx="24">
                  <c:v>115.08179831283842</c:v>
                </c:pt>
                <c:pt idx="25">
                  <c:v>92.249460520628162</c:v>
                </c:pt>
                <c:pt idx="26">
                  <c:v>82.243011407486961</c:v>
                </c:pt>
                <c:pt idx="27">
                  <c:v>113.31307367719668</c:v>
                </c:pt>
                <c:pt idx="28">
                  <c:v>127.66926791233109</c:v>
                </c:pt>
                <c:pt idx="29">
                  <c:v>123.57398823619059</c:v>
                </c:pt>
                <c:pt idx="30">
                  <c:v>107.25178981565864</c:v>
                </c:pt>
                <c:pt idx="31">
                  <c:v>120.60092292683747</c:v>
                </c:pt>
                <c:pt idx="32">
                  <c:v>98.068171001162796</c:v>
                </c:pt>
                <c:pt idx="33">
                  <c:v>126.94793498765716</c:v>
                </c:pt>
                <c:pt idx="34">
                  <c:v>116.47392997811527</c:v>
                </c:pt>
                <c:pt idx="35">
                  <c:v>87.572150686855693</c:v>
                </c:pt>
                <c:pt idx="36">
                  <c:v>92.208566802800618</c:v>
                </c:pt>
                <c:pt idx="37">
                  <c:v>95.048479662002592</c:v>
                </c:pt>
                <c:pt idx="38">
                  <c:v>80.947551051566862</c:v>
                </c:pt>
                <c:pt idx="39">
                  <c:v>72.495501732052858</c:v>
                </c:pt>
                <c:pt idx="40">
                  <c:v>92.320262549553448</c:v>
                </c:pt>
                <c:pt idx="41">
                  <c:v>144.54440365094408</c:v>
                </c:pt>
                <c:pt idx="42">
                  <c:v>168.85259655887319</c:v>
                </c:pt>
                <c:pt idx="43">
                  <c:v>53.032728413574219</c:v>
                </c:pt>
                <c:pt idx="44">
                  <c:v>132.93733598466406</c:v>
                </c:pt>
                <c:pt idx="45">
                  <c:v>108.27979888449786</c:v>
                </c:pt>
                <c:pt idx="46">
                  <c:v>89.138827425437398</c:v>
                </c:pt>
                <c:pt idx="47">
                  <c:v>96.447198753960933</c:v>
                </c:pt>
                <c:pt idx="48">
                  <c:v>120.79828732330887</c:v>
                </c:pt>
                <c:pt idx="49">
                  <c:v>93.114047902946794</c:v>
                </c:pt>
                <c:pt idx="50">
                  <c:v>130.76436461021149</c:v>
                </c:pt>
                <c:pt idx="51">
                  <c:v>97.660319780808152</c:v>
                </c:pt>
                <c:pt idx="52">
                  <c:v>79.270802015865712</c:v>
                </c:pt>
                <c:pt idx="53">
                  <c:v>85.374445419780145</c:v>
                </c:pt>
                <c:pt idx="54">
                  <c:v>127.73113561508166</c:v>
                </c:pt>
                <c:pt idx="55">
                  <c:v>92.547383924323327</c:v>
                </c:pt>
                <c:pt idx="56">
                  <c:v>134.21862404338239</c:v>
                </c:pt>
                <c:pt idx="57">
                  <c:v>77.984854376733352</c:v>
                </c:pt>
                <c:pt idx="58">
                  <c:v>113.4286507176699</c:v>
                </c:pt>
                <c:pt idx="59">
                  <c:v>121.7846010338389</c:v>
                </c:pt>
                <c:pt idx="60">
                  <c:v>177.73867442538958</c:v>
                </c:pt>
                <c:pt idx="61">
                  <c:v>85.774192885530397</c:v>
                </c:pt>
                <c:pt idx="62">
                  <c:v>109.16041576226196</c:v>
                </c:pt>
                <c:pt idx="63">
                  <c:v>98.276332253849347</c:v>
                </c:pt>
                <c:pt idx="64">
                  <c:v>77.808794712624859</c:v>
                </c:pt>
                <c:pt idx="65">
                  <c:v>113.56305455916008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36472312"/>
        <c:axId val="236478192"/>
      </c:lineChart>
      <c:catAx>
        <c:axId val="2364723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400"/>
            </a:pPr>
            <a:endParaRPr lang="ru-RU"/>
          </a:p>
        </c:txPr>
        <c:crossAx val="236478192"/>
        <c:crosses val="autoZero"/>
        <c:auto val="1"/>
        <c:lblAlgn val="ctr"/>
        <c:lblOffset val="100"/>
        <c:noMultiLvlLbl val="0"/>
      </c:catAx>
      <c:valAx>
        <c:axId val="236478192"/>
        <c:scaling>
          <c:orientation val="minMax"/>
        </c:scaling>
        <c:delete val="0"/>
        <c:axPos val="l"/>
        <c:majorGridlines/>
        <c:numFmt formatCode="0.00" sourceLinked="1"/>
        <c:majorTickMark val="out"/>
        <c:minorTickMark val="none"/>
        <c:tickLblPos val="nextTo"/>
        <c:crossAx val="2364723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6.5604053253342218E-2"/>
          <c:y val="0.78208471504038291"/>
          <c:w val="0.91630568339622365"/>
          <c:h val="0.11398165817508105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6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0.12291</cdr:x>
      <cdr:y>0.6292</cdr:y>
    </cdr:from>
    <cdr:to>
      <cdr:x>0.97777</cdr:x>
      <cdr:y>0.75216</cdr:y>
    </cdr:to>
    <cdr:sp macro="" textlink="">
      <cdr:nvSpPr>
        <cdr:cNvPr id="2" name="TextBox 3"/>
        <cdr:cNvSpPr txBox="1"/>
      </cdr:nvSpPr>
      <cdr:spPr>
        <a:xfrm xmlns:a="http://schemas.openxmlformats.org/drawingml/2006/main">
          <a:off x="561960" y="2079616"/>
          <a:ext cx="3908420" cy="40641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100"/>
            <a:t>отношение заработной платы педработников к стоимости фиксированного набора потребительских товаров и услуг, раз</a:t>
          </a:r>
        </a:p>
      </cdr:txBody>
    </cdr:sp>
  </cdr:relSizeAnchor>
  <cdr:relSizeAnchor xmlns:cdr="http://schemas.openxmlformats.org/drawingml/2006/chartDrawing">
    <cdr:from>
      <cdr:x>0.01111</cdr:x>
      <cdr:y>0.01537</cdr:y>
    </cdr:from>
    <cdr:to>
      <cdr:x>0.10694</cdr:x>
      <cdr:y>0.56078</cdr:y>
    </cdr:to>
    <cdr:sp macro="" textlink="">
      <cdr:nvSpPr>
        <cdr:cNvPr id="3" name="TextBox 1"/>
        <cdr:cNvSpPr txBox="1"/>
      </cdr:nvSpPr>
      <cdr:spPr>
        <a:xfrm xmlns:a="http://schemas.openxmlformats.org/drawingml/2006/main" rot="16200000">
          <a:off x="-631466" y="733066"/>
          <a:ext cx="1802682" cy="438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100"/>
            <a:t>количество субъектов РФ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0.36565</cdr:x>
      <cdr:y>0.33171</cdr:y>
    </cdr:from>
    <cdr:to>
      <cdr:x>0.5</cdr:x>
      <cdr:y>0.43786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159585" y="769442"/>
          <a:ext cx="1160895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Городские округа</a:t>
          </a:r>
          <a:endParaRPr lang="ru-RU" sz="1000" dirty="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0.35</cdr:x>
      <cdr:y>0.14165</cdr:y>
    </cdr:from>
    <cdr:to>
      <cdr:x>0.58768</cdr:x>
      <cdr:y>0.24063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024336" y="352363"/>
          <a:ext cx="2053767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Сельские муниципальные районы</a:t>
          </a:r>
          <a:endParaRPr lang="ru-RU" sz="1000" dirty="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0.40833</cdr:x>
      <cdr:y>0.22932</cdr:y>
    </cdr:from>
    <cdr:to>
      <cdr:x>0.53745</cdr:x>
      <cdr:y>0.34189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528391" y="558866"/>
          <a:ext cx="1115665" cy="274344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0.34204</cdr:x>
      <cdr:y>0.15599</cdr:y>
    </cdr:from>
    <cdr:to>
      <cdr:x>0.57809</cdr:x>
      <cdr:y>0.26266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2976007" y="360040"/>
          <a:ext cx="2053767" cy="246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Calibri" pitchFamily="34" charset="0"/>
              <a:ea typeface="+mn-ea"/>
              <a:cs typeface="Arial" pitchFamily="34" charset="0"/>
            </a:defRPr>
          </a:lvl9pPr>
        </a:lstStyle>
        <a:p xmlns:a="http://schemas.openxmlformats.org/drawingml/2006/main">
          <a:r>
            <a:rPr lang="ru-RU" sz="1000" dirty="0">
              <a:latin typeface="Times New Roman" panose="02020603050405020304" pitchFamily="18" charset="0"/>
              <a:ea typeface="Times New Roman" panose="02020603050405020304" pitchFamily="18" charset="0"/>
            </a:rPr>
            <a:t>Сельские муниципальные районы</a:t>
          </a:r>
          <a:endParaRPr lang="ru-RU" sz="1000" dirty="0"/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0.425</cdr:x>
      <cdr:y>0.20588</cdr:y>
    </cdr:from>
    <cdr:to>
      <cdr:x>0.55411</cdr:x>
      <cdr:y>0.31794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672408" y="504056"/>
          <a:ext cx="1115665" cy="274344"/>
        </a:xfrm>
        <a:prstGeom xmlns:a="http://schemas.openxmlformats.org/drawingml/2006/main" prst="rect">
          <a:avLst/>
        </a:prstGeom>
      </cdr:spPr>
    </cdr:pic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0.35</cdr:x>
      <cdr:y>0.2069</cdr:y>
    </cdr:from>
    <cdr:to>
      <cdr:x>0.58212</cdr:x>
      <cdr:y>0.33827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024335" y="432048"/>
          <a:ext cx="2005758" cy="274344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9254BB2F-38A9-4755-8D35-398858024F35}" type="datetimeFigureOut">
              <a:rPr lang="ru-RU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3871AC33-D1D2-4A6B-A1CF-D4EA17F5ED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30125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71AC33-D1D2-4A6B-A1CF-D4EA17F5ED45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07263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871AC33-D1D2-4A6B-A1CF-D4EA17F5ED45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02938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C3693A-31D7-4E80-897A-F6FFA1905F7C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F4C75-0341-4FF8-B639-4C9167818A4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16175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19C25A-643E-4820-9CC8-443915BCA201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583432-7B38-4404-95B8-62F17427827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7265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128CD7-F2A4-4082-A512-0E4EBA99CE2C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A99664-C8B3-40F1-95DF-81FB59482E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6202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title style</a:t>
            </a:r>
          </a:p>
        </p:txBody>
      </p:sp>
      <p:sp>
        <p:nvSpPr>
          <p:cNvPr id="21" name="Shape 2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4" name="Shape 2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>
                    <a:tint val="75000"/>
                  </a:prstClr>
                </a:solidFill>
              </a:defRPr>
            </a:lvl1pPr>
          </a:lstStyle>
          <a:p>
            <a:pPr>
              <a:defRPr/>
            </a:pPr>
            <a:fld id="{63647578-69B2-435C-B7D5-929E33F9E9B6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12351974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0" y="6464300"/>
            <a:ext cx="9144000" cy="288925"/>
          </a:xfrm>
          <a:prstGeom prst="rect">
            <a:avLst/>
          </a:prstGeom>
          <a:gradFill>
            <a:gsLst>
              <a:gs pos="0">
                <a:srgbClr val="234680"/>
              </a:gs>
              <a:gs pos="40000">
                <a:srgbClr val="6D85AB"/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" name="Picture 2" descr="L:\my docs\фриланс\презентации\Артамонов Руслан\руслан\Summa presentation 09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52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6" name="Прямая соединительная линия 5"/>
          <p:cNvCxnSpPr/>
          <p:nvPr userDrawn="1"/>
        </p:nvCxnSpPr>
        <p:spPr>
          <a:xfrm>
            <a:off x="900113" y="1588"/>
            <a:ext cx="0" cy="701675"/>
          </a:xfrm>
          <a:prstGeom prst="line">
            <a:avLst/>
          </a:prstGeom>
          <a:ln>
            <a:solidFill>
              <a:schemeClr val="bg1">
                <a:lumMod val="9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988" y="58738"/>
            <a:ext cx="579437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Subtitle 2"/>
          <p:cNvSpPr txBox="1">
            <a:spLocks/>
          </p:cNvSpPr>
          <p:nvPr userDrawn="1"/>
        </p:nvSpPr>
        <p:spPr bwMode="auto">
          <a:xfrm>
            <a:off x="120650" y="6484938"/>
            <a:ext cx="4143375" cy="246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defRPr/>
            </a:pPr>
            <a:r>
              <a:rPr kumimoji="0" lang="ru-RU" sz="1000" dirty="0" smtClean="0">
                <a:solidFill>
                  <a:schemeClr val="bg1"/>
                </a:solidFill>
                <a:latin typeface="Calibri" pitchFamily="34" charset="0"/>
                <a:ea typeface="MS PGothic" pitchFamily="34" charset="-128"/>
              </a:rPr>
              <a:t>Высшая школа экономики, Москва, 2014</a:t>
            </a:r>
            <a:endParaRPr lang="ru-RU" sz="1000" dirty="0" smtClean="0">
              <a:solidFill>
                <a:schemeClr val="bg1"/>
              </a:solidFill>
              <a:latin typeface="Myriad Pro" pitchFamily="34" charset="0"/>
              <a:ea typeface="MS PGothic" pitchFamily="34" charset="-128"/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0"/>
          </p:nvPr>
        </p:nvSpPr>
        <p:spPr>
          <a:xfrm>
            <a:off x="971426" y="178346"/>
            <a:ext cx="7993062" cy="5143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baseline="0">
                <a:solidFill>
                  <a:schemeClr val="bg1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1"/>
          </p:nvPr>
        </p:nvSpPr>
        <p:spPr>
          <a:xfrm>
            <a:off x="8489328" y="6464300"/>
            <a:ext cx="432048" cy="216024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200" b="0" baseline="0">
                <a:solidFill>
                  <a:srgbClr val="003F82"/>
                </a:solidFill>
                <a:latin typeface="Myriad Pro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3127199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A6295D9-9D83-4C11-9F57-D79E1088F311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39E4D0B-71E6-4E7D-AB4A-7E71F61C6E8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341489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7AE623B-D195-4A0F-ABBB-3443B88AD396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4C39BBA5-987C-43AC-9D7E-6E9B07F0A3AC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5949458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DBBAAC4-07AF-4783-B2C7-39A2F1923C70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FAAE2EDE-E234-48AA-9844-071C7C6E6FD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69494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16314B03-6405-45D8-A38F-FDC9AF2AEFC7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72402776-3325-4B87-8F7D-7BFACCB26A56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2022933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E77C7FCA-4E2B-4718-93EF-CE4B2D59E464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025CB964-5FE2-4989-96CA-C5DC4DC43C91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30888683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C38E1C6-8DB8-425F-B751-1A4C432731D4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963E4B8E-CF03-4B6A-9FCB-1A35FCF1F68F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91492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115A61-E1C6-466C-AD01-6718FB988F27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4F9162-ED5D-4361-8629-2B97678601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262566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6F7CDC07-E1AD-49BC-A05B-E52016B47F17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1D320500-7A19-4998-9C0A-AA138F444DF5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330742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BEE52855-7C82-489E-8A75-8D95EED2597C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B4B3A9E-2E39-43B5-BFC1-E7A390B289D2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057627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8B98026A-56D6-48DA-9BAF-8BD3FB2A374F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864A9516-C6E6-4D2E-B638-28A6EF7B32B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275417361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09418DC0-3FBA-44B0-9352-7228071A322C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B222A264-2232-4A53-8C88-0290E221E377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76757270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/>
            </a:lvl1pPr>
          </a:lstStyle>
          <a:p>
            <a:pPr>
              <a:defRPr/>
            </a:pPr>
            <a:fld id="{C5E91C95-FFEA-4B68-BE54-234D1B3BD392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defTabSz="914400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defTabSz="914400" fontAlgn="auto">
              <a:spcBef>
                <a:spcPts val="0"/>
              </a:spcBef>
              <a:spcAft>
                <a:spcPts val="0"/>
              </a:spcAft>
              <a:defRPr>
                <a:ea typeface="+mn-ea"/>
              </a:defRPr>
            </a:lvl1pPr>
          </a:lstStyle>
          <a:p>
            <a:pPr>
              <a:defRPr/>
            </a:pPr>
            <a:fld id="{6F1CB496-AA04-4E9D-9FD5-BB97ADF38C60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1710260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7D4BBE-C3AD-4589-AC89-073967038834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EC80F-DE91-4F77-AA70-44CCFD08F1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0523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E6E935-787F-470E-9E61-E4162A12929F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944E5-D7A1-48DD-A0B1-5954E50228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919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5339A-8B9E-43DB-B3E3-01B5838891C3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C5096A-C3B4-4EF7-A29B-89E271ED2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2933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89C66B-CD01-46A9-85EB-26FCE57BA49D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45C6C-055F-4DF2-A091-7EEB5E611E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7149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3F9FBE-761C-46FC-98EF-D82094DE2794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954EC-5A6D-4AAD-A57D-BD2CD014F0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1680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A5B0A2-DE03-4072-B04B-0246AE183175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9F774-B6C8-4DC1-8F90-D463FA5F1A2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056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157FD-0F04-403E-BE8A-C1009B8E03E2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72FD1-F318-437F-BFEB-943339C79F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92936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908D87-7728-47A1-AAAF-4FFEBAA2B2A9}" type="datetime1">
              <a:rPr lang="ru-RU" smtClean="0"/>
              <a:pPr>
                <a:defRPr/>
              </a:pPr>
              <a:t>15.03.2017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9D0CB22-4274-40E2-A1D5-EDAA7B3536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  <p:sldLayoutId id="2147483737" r:id="rId12"/>
    <p:sldLayoutId id="2147483832" r:id="rId13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Click to 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457200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>
              <a:defRPr/>
            </a:pPr>
            <a:fld id="{2FDD927C-44B9-428F-8B5F-BF4C434AF460}" type="datetime1">
              <a:rPr lang="ru-RU" smtClean="0"/>
              <a:pPr>
                <a:defRPr/>
              </a:pPr>
              <a:t>15.03.2017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57200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457200" eaLnBrk="1" hangingPunct="1">
              <a:defRPr sz="120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fld id="{6CD8DB53-2730-40A1-8A6F-F4C7CC5F641A}" type="slidenum">
              <a:rPr lang="en-US" altLang="ru-RU"/>
              <a:pPr>
                <a:defRPr/>
              </a:pPr>
              <a:t>‹#›</a:t>
            </a:fld>
            <a:endParaRPr lang="en-US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9.xml"/><Relationship Id="rId4" Type="http://schemas.openxmlformats.org/officeDocument/2006/relationships/chart" Target="../charts/char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altLang="ru-RU" smtClean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6868" name="Содержимое 11" descr="Рисунок1.jpg"/>
          <p:cNvPicPr>
            <a:picLocks noGrp="1" noChangeAspect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37365" y="0"/>
            <a:ext cx="9164638" cy="6873876"/>
          </a:xfrm>
        </p:spPr>
      </p:pic>
      <p:sp>
        <p:nvSpPr>
          <p:cNvPr id="6" name="Прямоугольник 5"/>
          <p:cNvSpPr/>
          <p:nvPr/>
        </p:nvSpPr>
        <p:spPr>
          <a:xfrm>
            <a:off x="323528" y="2449514"/>
            <a:ext cx="871296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100" spc="-10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Анализ изменений заработной платы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100" spc="-10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педагогических работников общего образования: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kern="100" spc="-100" dirty="0" smtClean="0">
                <a:solidFill>
                  <a:srgbClr val="002060"/>
                </a:solidFill>
                <a:latin typeface="+mn-lt"/>
                <a:ea typeface="+mj-ea"/>
                <a:cs typeface="+mj-cs"/>
              </a:rPr>
              <a:t>позиция в структуре отраслей, покупательная способность, стаж работы и мотивация </a:t>
            </a:r>
            <a:endParaRPr lang="en-US" sz="2000" b="1" i="1" kern="100" spc="-100" dirty="0">
              <a:solidFill>
                <a:srgbClr val="002060"/>
              </a:solidFill>
              <a:latin typeface="+mn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CF4C75-0341-4FF8-B639-4C9167818A4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4530873" y="5157192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eaLnBrk="1" hangingPunct="1"/>
            <a:r>
              <a:rPr lang="ru-RU" altLang="ru-RU" sz="1800" b="1" dirty="0" err="1" smtClean="0">
                <a:solidFill>
                  <a:srgbClr val="002060"/>
                </a:solidFill>
              </a:rPr>
              <a:t>И.В</a:t>
            </a:r>
            <a:r>
              <a:rPr lang="ru-RU" altLang="ru-RU" sz="1800" b="1" dirty="0" smtClean="0">
                <a:solidFill>
                  <a:srgbClr val="002060"/>
                </a:solidFill>
              </a:rPr>
              <a:t>. </a:t>
            </a:r>
            <a:r>
              <a:rPr lang="ru-RU" altLang="ru-RU" sz="1800" b="1" dirty="0" err="1" smtClean="0">
                <a:solidFill>
                  <a:srgbClr val="002060"/>
                </a:solidFill>
              </a:rPr>
              <a:t>Абанкина</a:t>
            </a:r>
            <a:r>
              <a:rPr lang="ru-RU" altLang="ru-RU" sz="1800" b="1" dirty="0" smtClean="0">
                <a:solidFill>
                  <a:srgbClr val="002060"/>
                </a:solidFill>
              </a:rPr>
              <a:t>, </a:t>
            </a:r>
            <a:r>
              <a:rPr lang="ru-RU" altLang="ru-RU" sz="1800" b="1" dirty="0" err="1" smtClean="0">
                <a:solidFill>
                  <a:srgbClr val="002060"/>
                </a:solidFill>
              </a:rPr>
              <a:t>Л.М</a:t>
            </a:r>
            <a:r>
              <a:rPr lang="ru-RU" altLang="ru-RU" sz="1800" b="1" dirty="0" smtClean="0">
                <a:solidFill>
                  <a:srgbClr val="002060"/>
                </a:solidFill>
              </a:rPr>
              <a:t>. Филатова</a:t>
            </a:r>
          </a:p>
          <a:p>
            <a:pPr eaLnBrk="1" hangingPunct="1"/>
            <a:r>
              <a:rPr lang="ru-RU" altLang="ru-RU" sz="1800" b="1" dirty="0" smtClean="0">
                <a:solidFill>
                  <a:srgbClr val="002060"/>
                </a:solidFill>
              </a:rPr>
              <a:t>Институт </a:t>
            </a:r>
            <a:r>
              <a:rPr lang="ru-RU" altLang="ru-RU" sz="1800" b="1" dirty="0" smtClean="0">
                <a:solidFill>
                  <a:srgbClr val="002060"/>
                </a:solidFill>
              </a:rPr>
              <a:t>развития образования </a:t>
            </a:r>
            <a:endParaRPr lang="ru-RU" altLang="ru-RU" sz="1800" b="1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ru-RU" altLang="ru-RU" sz="1800" b="1" dirty="0" smtClean="0">
                <a:solidFill>
                  <a:srgbClr val="002060"/>
                </a:solidFill>
              </a:rPr>
              <a:t>НИУ Высшая школа экономики</a:t>
            </a:r>
            <a:endParaRPr lang="ru-RU" altLang="ru-RU" sz="1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82960" y="44624"/>
            <a:ext cx="7581528" cy="1143000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Повышение зарплат не привело к изменению места системы образования среди других отраслей </a:t>
            </a:r>
            <a:r>
              <a:rPr lang="ru-RU" sz="2400" dirty="0">
                <a:solidFill>
                  <a:schemeClr val="bg1"/>
                </a:solidFill>
              </a:rPr>
              <a:t>по </a:t>
            </a:r>
            <a:r>
              <a:rPr lang="ru-RU" sz="2400" dirty="0" smtClean="0">
                <a:solidFill>
                  <a:schemeClr val="bg1"/>
                </a:solidFill>
              </a:rPr>
              <a:t>среднемесячной зарплате работников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954EC-5A6D-4AAD-A57D-BD2CD014F014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1691680" y="126876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2013 год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72200" y="1292686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2014 год</a:t>
            </a:r>
            <a:endParaRPr lang="ru-RU" sz="1400" b="1" dirty="0">
              <a:solidFill>
                <a:prstClr val="black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067944" y="3913310"/>
            <a:ext cx="12961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prstClr val="black"/>
                </a:solidFill>
              </a:rPr>
              <a:t>2015 год</a:t>
            </a:r>
            <a:endParaRPr lang="ru-RU" sz="1400" b="1" dirty="0">
              <a:solidFill>
                <a:prstClr val="black"/>
              </a:solidFill>
            </a:endParaRPr>
          </a:p>
        </p:txBody>
      </p:sp>
      <p:graphicFrame>
        <p:nvGraphicFramePr>
          <p:cNvPr id="13" name="Диаграмма 12"/>
          <p:cNvGraphicFramePr/>
          <p:nvPr>
            <p:extLst/>
          </p:nvPr>
        </p:nvGraphicFramePr>
        <p:xfrm>
          <a:off x="107504" y="1576537"/>
          <a:ext cx="4464496" cy="23990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4" name="Диаграмма 13"/>
          <p:cNvGraphicFramePr/>
          <p:nvPr>
            <p:extLst/>
          </p:nvPr>
        </p:nvGraphicFramePr>
        <p:xfrm>
          <a:off x="4716016" y="1641136"/>
          <a:ext cx="4248472" cy="2293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5" name="Диаграмма 14"/>
          <p:cNvGraphicFramePr/>
          <p:nvPr>
            <p:extLst/>
          </p:nvPr>
        </p:nvGraphicFramePr>
        <p:xfrm>
          <a:off x="2411760" y="4079350"/>
          <a:ext cx="4608512" cy="23406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61368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653536" cy="936104"/>
          </a:xfrm>
        </p:spPr>
        <p:txBody>
          <a:bodyPr/>
          <a:lstStyle/>
          <a:p>
            <a:r>
              <a:rPr lang="ru-RU" sz="2400" dirty="0" smtClean="0">
                <a:solidFill>
                  <a:schemeClr val="bg1"/>
                </a:solidFill>
              </a:rPr>
              <a:t>Рост заработных плат педагогических работников: дошкольное, общее и дополнительное образование детей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954EC-5A6D-4AAD-A57D-BD2CD014F014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/>
          </p:nvPr>
        </p:nvGraphicFramePr>
        <p:xfrm>
          <a:off x="1115616" y="1350414"/>
          <a:ext cx="7344816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95536" y="5382862"/>
            <a:ext cx="856895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prstClr val="black"/>
                </a:solidFill>
              </a:rPr>
              <a:t>Базовый темп роста средней заработной платы по РФ, средней заработной платы педагогических работников дошкольного, общего и дополнительного образования детей (в % к базовому периоду – 1 кварталу 2013 года), данные Росстата</a:t>
            </a:r>
          </a:p>
        </p:txBody>
      </p:sp>
    </p:spTree>
    <p:extLst>
      <p:ext uri="{BB962C8B-B14F-4D97-AF65-F5344CB8AC3E}">
        <p14:creationId xmlns:p14="http://schemas.microsoft.com/office/powerpoint/2010/main" val="2939297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475656" y="188640"/>
            <a:ext cx="7365504" cy="792088"/>
          </a:xfrm>
        </p:spPr>
        <p:txBody>
          <a:bodyPr/>
          <a:lstStyle/>
          <a:p>
            <a:pPr algn="l"/>
            <a:r>
              <a:rPr lang="ru-RU" sz="2000" dirty="0" smtClean="0">
                <a:solidFill>
                  <a:schemeClr val="bg1"/>
                </a:solidFill>
              </a:rPr>
              <a:t>Покупательная способность зарплаты педагогических работников общего образования в 2016 году ниже уровня 2013 года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4954EC-5A6D-4AAD-A57D-BD2CD014F014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4283968" y="5373216"/>
            <a:ext cx="46085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prstClr val="black"/>
                </a:solidFill>
              </a:rPr>
              <a:t>В 2014-2015 гг. выросло число регионов с более высокой покупательной способностью зарплаты. Но в 2016 году она ниже уровня 2013 года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7504" y="1989711"/>
            <a:ext cx="42625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</a:rPr>
              <a:t>Отношение заработной платы педагогических работников общего образования к стоимости фиксированного набора потребительских товаров и услуг (раз) по РФ в целом:</a:t>
            </a:r>
            <a:endParaRPr lang="ru-RU" sz="1200" dirty="0">
              <a:solidFill>
                <a:prstClr val="black"/>
              </a:solidFill>
            </a:endParaRPr>
          </a:p>
        </p:txBody>
      </p:sp>
      <p:graphicFrame>
        <p:nvGraphicFramePr>
          <p:cNvPr id="11" name="Диаграмма 10"/>
          <p:cNvGraphicFramePr>
            <a:graphicFrameLocks/>
          </p:cNvGraphicFramePr>
          <p:nvPr>
            <p:extLst/>
          </p:nvPr>
        </p:nvGraphicFramePr>
        <p:xfrm>
          <a:off x="323528" y="2708920"/>
          <a:ext cx="3384376" cy="216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2" name="Диаграмма 11"/>
          <p:cNvGraphicFramePr>
            <a:graphicFrameLocks/>
          </p:cNvGraphicFramePr>
          <p:nvPr>
            <p:extLst/>
          </p:nvPr>
        </p:nvGraphicFramePr>
        <p:xfrm>
          <a:off x="4139952" y="1772816"/>
          <a:ext cx="4572000" cy="3305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84864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Рисунок 2" descr="Рисунок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75656" y="44624"/>
            <a:ext cx="7581528" cy="1143000"/>
          </a:xfrm>
        </p:spPr>
        <p:txBody>
          <a:bodyPr/>
          <a:lstStyle/>
          <a:p>
            <a:pPr algn="l"/>
            <a:r>
              <a:rPr lang="ru-RU" altLang="ru-RU" sz="2400" dirty="0" smtClean="0">
                <a:solidFill>
                  <a:schemeClr val="bg1"/>
                </a:solidFill>
              </a:rPr>
              <a:t>Стаж учителей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0565538"/>
              </p:ext>
            </p:extLst>
          </p:nvPr>
        </p:nvGraphicFramePr>
        <p:xfrm>
          <a:off x="395536" y="1772816"/>
          <a:ext cx="8424936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3647578-69B2-435C-B7D5-929E33F9E9B6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76078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320500-7A19-4998-9C0A-AA138F444DF5}" type="slidenum">
              <a:rPr lang="en-US" altLang="ru-RU" smtClean="0"/>
              <a:pPr>
                <a:defRPr/>
              </a:pPr>
              <a:t>6</a:t>
            </a:fld>
            <a:endParaRPr lang="en-US" alt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899592" y="4243656"/>
            <a:ext cx="7949506" cy="21126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400" b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Несмотря на рост позитивного отношения к работе,  динамика недостаточная в силу недофинансирования нормативов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6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Причины </a:t>
            </a:r>
            <a:r>
              <a:rPr lang="ru-RU" sz="1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недофинансирования: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неполный учет потребности в педагогических кадрах: воспитателей, логопедов, дефектолог, музыкальных руководителей, физкультурных инструкторов, </a:t>
            </a:r>
            <a:r>
              <a:rPr lang="ru-RU" sz="1200" b="1" dirty="0" err="1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тьютеров</a:t>
            </a:r>
            <a:r>
              <a:rPr lang="ru-R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при планировании бюджетных средств нормативах затрат на общее образование.</a:t>
            </a:r>
            <a:endParaRPr lang="ru-RU" sz="12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игнорирование части расходов на оплату труда вспомогательного и младшего обслуживающего персонала, учебные расходы, повышение квалификации педагогов, </a:t>
            </a:r>
            <a:r>
              <a:rPr lang="ru-RU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периодические </a:t>
            </a:r>
            <a:r>
              <a:rPr lang="ru-RU" sz="12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медицинские осмотры персонала. </a:t>
            </a:r>
            <a:endParaRPr lang="ru-RU" sz="12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23527" y="1412776"/>
            <a:ext cx="8544627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120130" algn="l"/>
              </a:tabLst>
            </a:pPr>
            <a:r>
              <a:rPr lang="ru-RU" sz="1200" b="1" dirty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Мотивация педагогических работников</a:t>
            </a:r>
            <a:endParaRPr lang="ru-RU" sz="1200" dirty="0">
              <a:solidFill>
                <a:srgbClr val="FF0000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120130" algn="l"/>
              </a:tabLst>
            </a:pPr>
            <a:r>
              <a:rPr lang="ru-RU" sz="12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Отношение </a:t>
            </a: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работе в школе: 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120130" algn="l"/>
              </a:tabLst>
            </a:pP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ответы на вопросы анкеты Мониторинга экономики образования НИУ ВШЭ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  <a:tabLst>
                <a:tab pos="6120130" algn="l"/>
              </a:tabLst>
            </a:pPr>
            <a:r>
              <a:rPr lang="ru-RU" sz="1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«Хотели бы вы перейти с работы в данном учебном заведении на какую-либо другую работу, или вообще перестать работать?», %</a:t>
            </a:r>
            <a:endParaRPr lang="ru-RU" sz="12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881551"/>
              </p:ext>
            </p:extLst>
          </p:nvPr>
        </p:nvGraphicFramePr>
        <p:xfrm>
          <a:off x="899592" y="2596282"/>
          <a:ext cx="7488832" cy="15137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877017"/>
                <a:gridCol w="459417"/>
                <a:gridCol w="569061"/>
                <a:gridCol w="583337"/>
              </a:tblGrid>
              <a:tr h="2000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161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1. Да, уже ищете (нашли) другое место работы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28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2. Хотели бы найти другую работу, но пока не предпринимаю никаких действий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22796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 Хотели бы перейти на другое место работы, но не думаете, что сможете найти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6383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 Хотели бы вообще перестать работать (заниматься домашним хозяйством, выйти на пенсию и т.д.)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16891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 Нет, не хотели бы уходить с данной работы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695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971600" y="44624"/>
            <a:ext cx="7993062" cy="514350"/>
          </a:xfrm>
        </p:spPr>
        <p:txBody>
          <a:bodyPr/>
          <a:lstStyle/>
          <a:p>
            <a:r>
              <a:rPr lang="ru-RU" altLang="ru-RU" sz="1200" b="1" dirty="0"/>
              <a:t>Оценка недофинансирования начального </a:t>
            </a:r>
            <a:r>
              <a:rPr lang="ru-RU" altLang="ru-RU" sz="1200" b="1" dirty="0" smtClean="0"/>
              <a:t>общего </a:t>
            </a:r>
            <a:r>
              <a:rPr lang="ru-RU" altLang="ru-RU" sz="1200" b="1" dirty="0"/>
              <a:t>образования: </a:t>
            </a:r>
            <a:br>
              <a:rPr lang="ru-RU" altLang="ru-RU" sz="1200" b="1" dirty="0"/>
            </a:br>
            <a:r>
              <a:rPr lang="ru-RU" altLang="ru-RU" sz="1200" b="1" dirty="0"/>
              <a:t>сопоставление «базового» и «справедливого» нормативов</a:t>
            </a:r>
            <a:br>
              <a:rPr lang="ru-RU" altLang="ru-RU" sz="1200" b="1" dirty="0"/>
            </a:b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данные по 65 субъектам РФ на осень 2016 г. </a:t>
            </a:r>
            <a:endParaRPr lang="ru-RU" sz="1200" b="1" dirty="0"/>
          </a:p>
          <a:p>
            <a:endParaRPr lang="ru-RU" sz="1000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980728"/>
            <a:ext cx="88569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</a:rPr>
              <a:t>Базовый норматив </a:t>
            </a:r>
            <a:r>
              <a:rPr lang="ru-RU" sz="1200" dirty="0"/>
              <a:t>– норматив, установленный нормативными правовыми актами субъекта РФ для </a:t>
            </a:r>
            <a:r>
              <a:rPr lang="ru-RU" sz="1200" dirty="0" smtClean="0"/>
              <a:t>муниципалитетов</a:t>
            </a:r>
            <a:endParaRPr lang="ru-RU" sz="1200" dirty="0"/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Справедливый норматив</a:t>
            </a:r>
            <a:r>
              <a:rPr lang="ru-RU" sz="1200" b="1" dirty="0"/>
              <a:t> </a:t>
            </a:r>
            <a:r>
              <a:rPr lang="ru-RU" sz="1200" dirty="0"/>
              <a:t>– норматив в соответствии с законодательными требованиями, Указами Президента РФ и Общими требованиями к расчету нормативных затрат, утвержденными </a:t>
            </a:r>
            <a:r>
              <a:rPr lang="ru-RU" sz="1200" dirty="0" smtClean="0"/>
              <a:t>МИН </a:t>
            </a:r>
            <a:endParaRPr lang="ru-RU" sz="1200" dirty="0"/>
          </a:p>
          <a:p>
            <a:pPr algn="ctr"/>
            <a:r>
              <a:rPr lang="ru-RU" sz="1200" b="1" dirty="0"/>
              <a:t>Среднее по субъектам РФ отношение «базового» норматива к «справедливому» в </a:t>
            </a:r>
            <a:r>
              <a:rPr lang="ru-RU" sz="1200" b="1" dirty="0">
                <a:solidFill>
                  <a:srgbClr val="FF0000"/>
                </a:solidFill>
              </a:rPr>
              <a:t>начальном общем </a:t>
            </a:r>
            <a:r>
              <a:rPr lang="ru-RU" sz="1200" b="1" dirty="0"/>
              <a:t>образовании – 0,75</a:t>
            </a:r>
            <a:r>
              <a:rPr lang="ru-RU" sz="12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1200" b="1" dirty="0">
                <a:solidFill>
                  <a:srgbClr val="FF0000"/>
                </a:solidFill>
              </a:rPr>
              <a:t>(за счет недофинансирования начальных школ в сельской местности )</a:t>
            </a:r>
            <a:endParaRPr lang="en-US" sz="12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521350309"/>
              </p:ext>
            </p:extLst>
          </p:nvPr>
        </p:nvGraphicFramePr>
        <p:xfrm>
          <a:off x="249364" y="1996391"/>
          <a:ext cx="8640960" cy="20086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59475684"/>
              </p:ext>
            </p:extLst>
          </p:nvPr>
        </p:nvGraphicFramePr>
        <p:xfrm>
          <a:off x="179512" y="4084749"/>
          <a:ext cx="8640960" cy="24875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973137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971600" y="24048"/>
            <a:ext cx="7993062" cy="514350"/>
          </a:xfrm>
        </p:spPr>
        <p:txBody>
          <a:bodyPr/>
          <a:lstStyle/>
          <a:p>
            <a:r>
              <a:rPr lang="ru-RU" altLang="ru-RU" sz="1200" b="1" dirty="0"/>
              <a:t>Оценка недофинансирования основного общего образования: </a:t>
            </a:r>
            <a:br>
              <a:rPr lang="ru-RU" altLang="ru-RU" sz="1200" b="1" dirty="0"/>
            </a:br>
            <a:r>
              <a:rPr lang="ru-RU" altLang="ru-RU" sz="1200" b="1" dirty="0"/>
              <a:t>сопоставление «базового» и «справедливого» нормативов</a:t>
            </a:r>
            <a:br>
              <a:rPr lang="ru-RU" altLang="ru-RU" sz="1200" b="1" dirty="0"/>
            </a:b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данные по 65 субъектам РФ на осень 2016 г. </a:t>
            </a:r>
            <a:endParaRPr lang="ru-RU" sz="1200" b="1" dirty="0"/>
          </a:p>
          <a:p>
            <a:endParaRPr lang="ru-RU" sz="1200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73416" y="1005746"/>
            <a:ext cx="864096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FF0000"/>
                </a:solidFill>
              </a:rPr>
              <a:t>Базовый норматив </a:t>
            </a:r>
            <a:r>
              <a:rPr lang="ru-RU" sz="1000" dirty="0"/>
              <a:t>– норматив, установленный нормативными правовыми актами субъекта РФ для </a:t>
            </a:r>
            <a:r>
              <a:rPr lang="ru-RU" sz="1000" dirty="0" err="1"/>
              <a:t>мунципалитетов</a:t>
            </a:r>
            <a:endParaRPr lang="ru-RU" sz="1000" dirty="0"/>
          </a:p>
          <a:p>
            <a:pPr algn="ctr"/>
            <a:r>
              <a:rPr lang="ru-RU" sz="1000" b="1" dirty="0">
                <a:solidFill>
                  <a:srgbClr val="FF0000"/>
                </a:solidFill>
              </a:rPr>
              <a:t>Справедливый норматив</a:t>
            </a:r>
            <a:r>
              <a:rPr lang="ru-RU" sz="1000" b="1" dirty="0"/>
              <a:t> </a:t>
            </a:r>
            <a:r>
              <a:rPr lang="ru-RU" sz="1000" dirty="0"/>
              <a:t>– норматив в соответствии с законодательными требованиями, Указами Президента РФ и Общими требованиями к расчету нормативных затрат, утвержденными </a:t>
            </a:r>
            <a:r>
              <a:rPr lang="ru-RU" sz="1000" dirty="0" err="1"/>
              <a:t>МОН</a:t>
            </a:r>
            <a:r>
              <a:rPr lang="ru-RU" sz="1000" dirty="0"/>
              <a:t> </a:t>
            </a:r>
          </a:p>
          <a:p>
            <a:pPr algn="ctr"/>
            <a:r>
              <a:rPr lang="ru-RU" sz="1000" b="1" dirty="0"/>
              <a:t>Среднее по субъектам РФ отношение «базового» норматива к «справедливому» в </a:t>
            </a:r>
            <a:r>
              <a:rPr lang="ru-RU" sz="1000" b="1" dirty="0">
                <a:solidFill>
                  <a:srgbClr val="FF0000"/>
                </a:solidFill>
              </a:rPr>
              <a:t>основном общем </a:t>
            </a:r>
            <a:r>
              <a:rPr lang="ru-RU" sz="1000" b="1" dirty="0"/>
              <a:t>образовании – 0,75</a:t>
            </a:r>
            <a:r>
              <a:rPr lang="ru-RU" sz="1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1000" b="1" dirty="0">
                <a:solidFill>
                  <a:srgbClr val="FF0000"/>
                </a:solidFill>
              </a:rPr>
              <a:t>(за счет недофинансирования школ в сельской местности )</a:t>
            </a:r>
            <a:endParaRPr lang="en-US" sz="1000" b="1" dirty="0">
              <a:solidFill>
                <a:srgbClr val="FF0000"/>
              </a:solidFill>
            </a:endParaRP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409901461"/>
              </p:ext>
            </p:extLst>
          </p:nvPr>
        </p:nvGraphicFramePr>
        <p:xfrm>
          <a:off x="101541" y="1901309"/>
          <a:ext cx="8640959" cy="22210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814453910"/>
              </p:ext>
            </p:extLst>
          </p:nvPr>
        </p:nvGraphicFramePr>
        <p:xfrm>
          <a:off x="113733" y="4156140"/>
          <a:ext cx="8700643" cy="2308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0454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>
          <a:xfrm>
            <a:off x="1120474" y="44624"/>
            <a:ext cx="7993062" cy="514350"/>
          </a:xfrm>
        </p:spPr>
        <p:txBody>
          <a:bodyPr/>
          <a:lstStyle/>
          <a:p>
            <a:pPr lvl="0">
              <a:spcBef>
                <a:spcPct val="0"/>
              </a:spcBef>
            </a:pPr>
            <a:r>
              <a:rPr lang="ru-RU" altLang="ru-RU" sz="1200" b="1" dirty="0">
                <a:latin typeface="Calibri" pitchFamily="34" charset="0"/>
                <a:cs typeface="Arial" pitchFamily="34" charset="0"/>
              </a:rPr>
              <a:t>Оценка недофинансирования среднего  общего образования: </a:t>
            </a:r>
            <a:br>
              <a:rPr lang="ru-RU" altLang="ru-RU" sz="1200" b="1" dirty="0">
                <a:latin typeface="Calibri" pitchFamily="34" charset="0"/>
                <a:cs typeface="Arial" pitchFamily="34" charset="0"/>
              </a:rPr>
            </a:br>
            <a:r>
              <a:rPr lang="ru-RU" altLang="ru-RU" sz="1200" b="1" dirty="0">
                <a:latin typeface="Calibri" pitchFamily="34" charset="0"/>
                <a:cs typeface="Arial" pitchFamily="34" charset="0"/>
              </a:rPr>
              <a:t>сопоставление «базового» и «справедливого» нормативов</a:t>
            </a:r>
            <a:br>
              <a:rPr lang="ru-RU" altLang="ru-RU" sz="1200" b="1" dirty="0">
                <a:latin typeface="Calibri" pitchFamily="34" charset="0"/>
                <a:cs typeface="Arial" pitchFamily="34" charset="0"/>
              </a:rPr>
            </a:br>
            <a:r>
              <a:rPr lang="ru-RU" sz="1200" b="1" dirty="0">
                <a:latin typeface="Times New Roman" panose="02020603050405020304" pitchFamily="18" charset="0"/>
                <a:ea typeface="Times New Roman" panose="02020603050405020304" pitchFamily="18" charset="0"/>
                <a:cs typeface="Arial" pitchFamily="34" charset="0"/>
              </a:rPr>
              <a:t>– данные по 65 субъектам РФ на осень 2016 г. </a:t>
            </a:r>
            <a:endParaRPr lang="ru-RU" sz="1200" b="1" dirty="0">
              <a:latin typeface="Calibri" pitchFamily="34" charset="0"/>
              <a:cs typeface="Arial" pitchFamily="34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980728"/>
            <a:ext cx="852584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>
                <a:solidFill>
                  <a:srgbClr val="FF0000"/>
                </a:solidFill>
              </a:rPr>
              <a:t>Базовый норматив </a:t>
            </a:r>
            <a:r>
              <a:rPr lang="ru-RU" sz="1000" dirty="0"/>
              <a:t>– норматив, установленный нормативными правовыми актами субъекта РФ для муниципалитетов</a:t>
            </a:r>
          </a:p>
          <a:p>
            <a:pPr algn="ctr"/>
            <a:r>
              <a:rPr lang="ru-RU" sz="1000" b="1" dirty="0">
                <a:solidFill>
                  <a:srgbClr val="FF0000"/>
                </a:solidFill>
              </a:rPr>
              <a:t>Справедливый норматив</a:t>
            </a:r>
            <a:r>
              <a:rPr lang="ru-RU" sz="1000" b="1" dirty="0"/>
              <a:t> </a:t>
            </a:r>
            <a:r>
              <a:rPr lang="ru-RU" sz="1000" dirty="0"/>
              <a:t>– норматив в соответствии с законодательными требованиями, Указами Президента РФ и Общими требованиями к расчету нормативных затрат, утвержденными </a:t>
            </a:r>
            <a:r>
              <a:rPr lang="ru-RU" sz="1000" dirty="0" err="1"/>
              <a:t>МОН</a:t>
            </a:r>
            <a:r>
              <a:rPr lang="ru-RU" sz="1000" dirty="0"/>
              <a:t> </a:t>
            </a:r>
          </a:p>
          <a:p>
            <a:pPr algn="ctr"/>
            <a:r>
              <a:rPr lang="ru-RU" sz="1000" b="1" dirty="0"/>
              <a:t>Среднее по субъектам РФ отношение «базового» норматива к «справедливому» в </a:t>
            </a:r>
            <a:r>
              <a:rPr lang="ru-RU" sz="1000" b="1" dirty="0">
                <a:solidFill>
                  <a:srgbClr val="FF0000"/>
                </a:solidFill>
              </a:rPr>
              <a:t>среднем общем </a:t>
            </a:r>
            <a:r>
              <a:rPr lang="ru-RU" sz="1000" b="1" dirty="0"/>
              <a:t>образовании – 0,8</a:t>
            </a:r>
            <a:r>
              <a:rPr lang="ru-RU" sz="1000" b="1" dirty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ru-RU" sz="1000" b="1" dirty="0">
                <a:solidFill>
                  <a:srgbClr val="FF0000"/>
                </a:solidFill>
              </a:rPr>
              <a:t>(за счет недофинансирования полных средних школ в сельской местности )</a:t>
            </a:r>
            <a:endParaRPr lang="en-US" sz="1000" b="1" dirty="0">
              <a:solidFill>
                <a:srgbClr val="FF0000"/>
              </a:solidFill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1214879891"/>
              </p:ext>
            </p:extLst>
          </p:nvPr>
        </p:nvGraphicFramePr>
        <p:xfrm>
          <a:off x="107504" y="1842502"/>
          <a:ext cx="8640959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4033468195"/>
              </p:ext>
            </p:extLst>
          </p:nvPr>
        </p:nvGraphicFramePr>
        <p:xfrm>
          <a:off x="107504" y="4330357"/>
          <a:ext cx="8640959" cy="2088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740913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1686</TotalTime>
  <Words>637</Words>
  <Application>Microsoft Office PowerPoint</Application>
  <PresentationFormat>Экран (4:3)</PresentationFormat>
  <Paragraphs>81</Paragraphs>
  <Slides>9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MS PGothic</vt:lpstr>
      <vt:lpstr>MS PGothic</vt:lpstr>
      <vt:lpstr>Arial</vt:lpstr>
      <vt:lpstr>Calibri</vt:lpstr>
      <vt:lpstr>Myriad Pro</vt:lpstr>
      <vt:lpstr>Times New Roman</vt:lpstr>
      <vt:lpstr>Тема Office</vt:lpstr>
      <vt:lpstr>Office Theme</vt:lpstr>
      <vt:lpstr>Презентация PowerPoint</vt:lpstr>
      <vt:lpstr>Повышение зарплат не привело к изменению места системы образования среди других отраслей по среднемесячной зарплате работников</vt:lpstr>
      <vt:lpstr>Рост заработных плат педагогических работников: дошкольное, общее и дополнительное образование детей</vt:lpstr>
      <vt:lpstr>Покупательная способность зарплаты педагогических работников общего образования в 2016 году ниже уровня 2013 года</vt:lpstr>
      <vt:lpstr>Стаж учителей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frumin</dc:creator>
  <cp:lastModifiedBy>Alexander  Vysokovskiy</cp:lastModifiedBy>
  <cp:revision>73</cp:revision>
  <dcterms:created xsi:type="dcterms:W3CDTF">2016-10-12T17:06:23Z</dcterms:created>
  <dcterms:modified xsi:type="dcterms:W3CDTF">2017-03-15T11:54:25Z</dcterms:modified>
</cp:coreProperties>
</file>